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DC1E5-4690-44B6-B5EF-E5FF402529A9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378E0-A6F0-4528-8D75-D5035F5DD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5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9BB6-7132-4621-BC81-A418E2616FC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961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6B41D1B-D44F-4491-9BCB-C73EAE7F85BB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F980269-ECAA-4F2E-9296-40B1E506AC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2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AC08-E24A-426A-9112-D0F2B5499D9B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97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74FA-ED27-4859-91B5-4F8216AA1075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7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B1F0F6A-48F7-44DB-AF4A-42030C1CAA7A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4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65C8C12-711B-4193-A8A1-0D4857E6C016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0117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4DB266E-DA19-491B-9D23-CCC913222567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20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940489C-BBDC-4FD0-96B5-024B75CFB1E7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950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7EF2-D98B-4A20-9992-1534F0843BF5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5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9C2FD1-070F-4D05-9BA8-9047F1A54B68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78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4F7AF8F-DFEC-4AD4-93CC-85E9683D22DC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798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2770B26-6C71-4A23-A391-F4EA54DD2E62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577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D512717-3593-47AF-8F89-3DC881919AD6}" type="datetime1">
              <a:rPr lang="en-US" smtClean="0">
                <a:solidFill>
                  <a:srgbClr val="000000"/>
                </a:solidFill>
              </a:rPr>
              <a:pPr/>
              <a:t>5/11/2015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249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776289"/>
            <a:ext cx="8886824" cy="310991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/>
              <a:t>REGULACIJA </a:t>
            </a:r>
            <a:r>
              <a:rPr lang="en-US" sz="3000" b="1" dirty="0"/>
              <a:t>NAPONA U NISKONAPONSKIM </a:t>
            </a:r>
            <a:r>
              <a:rPr lang="en-US" sz="3000" b="1" dirty="0" smtClean="0"/>
              <a:t>MREŽAMA CRNE </a:t>
            </a:r>
            <a:r>
              <a:rPr lang="en-US" sz="3000" b="1" dirty="0"/>
              <a:t>GORE POMOĆU PV DISTRIBUIRANIH IZVORA </a:t>
            </a:r>
            <a:endParaRPr lang="en-US" sz="3000" dirty="0"/>
          </a:p>
        </p:txBody>
      </p:sp>
      <p:pic>
        <p:nvPicPr>
          <p:cNvPr id="1026" name="Picture 2" descr="logo CG KO CIG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815" y="304800"/>
            <a:ext cx="264504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4876800"/>
            <a:ext cx="419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ME" dirty="0"/>
          </a:p>
          <a:p>
            <a:r>
              <a:rPr lang="en-US" dirty="0" smtClean="0"/>
              <a:t>Jelena Gajovi</a:t>
            </a:r>
            <a:r>
              <a:rPr lang="sr-Latn-ME" dirty="0" smtClean="0"/>
              <a:t>ć, dipl. ing. </a:t>
            </a:r>
            <a:r>
              <a:rPr lang="sr-Latn-ME" dirty="0"/>
              <a:t>e</a:t>
            </a:r>
            <a:r>
              <a:rPr lang="sr-Latn-ME" dirty="0" smtClean="0"/>
              <a:t>l.</a:t>
            </a:r>
            <a:endParaRPr lang="en-US" dirty="0" smtClean="0"/>
          </a:p>
          <a:p>
            <a:r>
              <a:rPr lang="en-US" dirty="0" smtClean="0"/>
              <a:t>EPCG, ED </a:t>
            </a:r>
            <a:r>
              <a:rPr lang="en-US" dirty="0" err="1" smtClean="0"/>
              <a:t>Podgorica</a:t>
            </a:r>
            <a:endParaRPr lang="sr-Latn-ME" dirty="0" smtClean="0"/>
          </a:p>
          <a:p>
            <a:endParaRPr lang="sr-Latn-ME" dirty="0" smtClean="0"/>
          </a:p>
          <a:p>
            <a:r>
              <a:rPr lang="sr-Latn-ME" dirty="0" smtClean="0"/>
              <a:t>Doc. dr Zoran Miljanić, </a:t>
            </a:r>
            <a:r>
              <a:rPr lang="sr-Latn-ME" dirty="0"/>
              <a:t>dipl. ing. el</a:t>
            </a:r>
            <a:r>
              <a:rPr lang="sr-Latn-ME" dirty="0" smtClean="0"/>
              <a:t>.</a:t>
            </a:r>
            <a:endParaRPr lang="en-US" dirty="0" smtClean="0"/>
          </a:p>
          <a:p>
            <a:r>
              <a:rPr lang="en-US" dirty="0" smtClean="0"/>
              <a:t>UCG, ETF </a:t>
            </a:r>
            <a:r>
              <a:rPr lang="en-US" dirty="0" err="1" smtClean="0"/>
              <a:t>Podgorica</a:t>
            </a:r>
            <a:endParaRPr lang="sr-Latn-ME" dirty="0"/>
          </a:p>
          <a:p>
            <a:r>
              <a:rPr lang="sr-Latn-ME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2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r>
              <a:rPr lang="sr-Latn-ME" dirty="0" smtClean="0">
                <a:solidFill>
                  <a:schemeClr val="tx1"/>
                </a:solidFill>
              </a:rPr>
              <a:t>Uticaj promjene faktora snage invertora u sklopu PV sistema na naponske prilike</a:t>
            </a: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algn="ctr"/>
            <a:r>
              <a:rPr lang="sr-Latn-ME" sz="1500" dirty="0" smtClean="0">
                <a:solidFill>
                  <a:schemeClr val="tx1"/>
                </a:solidFill>
              </a:rPr>
              <a:t>Slika 8. </a:t>
            </a:r>
            <a:r>
              <a:rPr lang="sr-Latn-ME" sz="1500" dirty="0">
                <a:solidFill>
                  <a:schemeClr val="tx1"/>
                </a:solidFill>
              </a:rPr>
              <a:t>N</a:t>
            </a:r>
            <a:r>
              <a:rPr lang="sr-Latn-ME" sz="1500" dirty="0" smtClean="0">
                <a:solidFill>
                  <a:schemeClr val="tx1"/>
                </a:solidFill>
              </a:rPr>
              <a:t>aponski profil izvoda pri promjenama faktora snage  invertora, kada je u svakom potrošačkom čvoru  priključen PV izvor</a:t>
            </a:r>
            <a:endParaRPr lang="en-US" sz="15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86" y="1066800"/>
            <a:ext cx="6949833" cy="5038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46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512064" indent="-457200">
              <a:buFont typeface="Wingdings" pitchFamily="2" charset="2"/>
              <a:buChar char="q"/>
            </a:pPr>
            <a:endParaRPr lang="sr-Latn-ME" b="1" dirty="0" smtClean="0">
              <a:solidFill>
                <a:schemeClr val="accent1"/>
              </a:solidFill>
            </a:endParaRPr>
          </a:p>
          <a:p>
            <a:pPr marL="512064" indent="-457200">
              <a:buFont typeface="Wingdings" pitchFamily="2" charset="2"/>
              <a:buChar char="q"/>
            </a:pPr>
            <a:r>
              <a:rPr lang="sr-Latn-ME" sz="3200" b="1" dirty="0" smtClean="0">
                <a:solidFill>
                  <a:schemeClr val="accent1">
                    <a:lumMod val="75000"/>
                  </a:schemeClr>
                </a:solidFill>
              </a:rPr>
              <a:t>Zaključak</a:t>
            </a:r>
          </a:p>
          <a:p>
            <a:endParaRPr lang="sr-Latn-ME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2064" indent="-457200">
              <a:buFont typeface="Wingdings" pitchFamily="2" charset="2"/>
              <a:buChar char="q"/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sr-Latn-ME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* </a:t>
            </a:r>
            <a:r>
              <a:rPr lang="sr-Latn-ME" sz="2400" dirty="0" smtClean="0">
                <a:solidFill>
                  <a:schemeClr val="accent1">
                    <a:lumMod val="75000"/>
                  </a:schemeClr>
                </a:solidFill>
              </a:rPr>
              <a:t>Data je g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eneralna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slika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o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mogu</a:t>
            </a:r>
            <a:r>
              <a:rPr lang="sr-Latn-ME" sz="2400" dirty="0" smtClean="0">
                <a:solidFill>
                  <a:schemeClr val="accent1">
                    <a:lumMod val="75000"/>
                  </a:schemeClr>
                </a:solidFill>
              </a:rPr>
              <a:t>ćnostima injektiranja aktivne snage u zavisnosti od mjesta priključenja izvora;</a:t>
            </a:r>
          </a:p>
          <a:p>
            <a:endParaRPr lang="sr-Latn-ME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ME" sz="24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sr-Latn-ME" sz="2400" b="1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sr-Latn-ME" sz="2400" dirty="0" smtClean="0">
                <a:solidFill>
                  <a:schemeClr val="accent1">
                    <a:lumMod val="75000"/>
                  </a:schemeClr>
                </a:solidFill>
              </a:rPr>
              <a:t> Uticaj izvora aktivne snage na naponski profil izvoda zavisi od mjesta priključenja izvora;</a:t>
            </a:r>
          </a:p>
          <a:p>
            <a:endParaRPr lang="sr-Latn-ME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ME" sz="24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sr-Latn-ME" sz="2400" b="1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sr-Latn-ME" sz="2400" dirty="0" smtClean="0">
                <a:solidFill>
                  <a:schemeClr val="accent1">
                    <a:lumMod val="75000"/>
                  </a:schemeClr>
                </a:solidFill>
              </a:rPr>
              <a:t> PV izvor može izazvati neželjeni rast napona;</a:t>
            </a:r>
          </a:p>
          <a:p>
            <a:endParaRPr lang="sr-Latn-ME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ME" sz="2400" b="1" dirty="0" smtClean="0">
                <a:solidFill>
                  <a:schemeClr val="accent1">
                    <a:lumMod val="75000"/>
                  </a:schemeClr>
                </a:solidFill>
              </a:rPr>
              <a:t>    * </a:t>
            </a:r>
            <a:r>
              <a:rPr lang="sr-Latn-ME" sz="2400" dirty="0" smtClean="0">
                <a:solidFill>
                  <a:schemeClr val="accent1">
                    <a:lumMod val="75000"/>
                  </a:schemeClr>
                </a:solidFill>
              </a:rPr>
              <a:t>Veoma je važno pravilno dimenzionisati PV izvor u skladu sa </a:t>
            </a:r>
          </a:p>
          <a:p>
            <a:r>
              <a:rPr lang="sr-Latn-ME" sz="2400" dirty="0" smtClean="0">
                <a:solidFill>
                  <a:schemeClr val="accent1">
                    <a:lumMod val="75000"/>
                  </a:schemeClr>
                </a:solidFill>
              </a:rPr>
              <a:t>mjestom priključenja;</a:t>
            </a:r>
          </a:p>
          <a:p>
            <a:r>
              <a:rPr lang="sr-Latn-ME" sz="2200" dirty="0">
                <a:solidFill>
                  <a:schemeClr val="accent1"/>
                </a:solidFill>
              </a:rPr>
              <a:t> </a:t>
            </a:r>
            <a:r>
              <a:rPr lang="sr-Latn-ME" sz="2200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sr-Latn-ME" dirty="0">
                <a:solidFill>
                  <a:schemeClr val="accent1"/>
                </a:solidFill>
              </a:rPr>
              <a:t> </a:t>
            </a:r>
            <a:r>
              <a:rPr lang="sr-Latn-ME" dirty="0" smtClean="0">
                <a:solidFill>
                  <a:schemeClr val="accent1"/>
                </a:solidFill>
              </a:rPr>
              <a:t>  </a:t>
            </a:r>
            <a:endParaRPr lang="sr-Latn-ME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12064" indent="-457200">
              <a:buFont typeface="Wingdings" pitchFamily="2" charset="2"/>
              <a:buChar char="q"/>
            </a:pPr>
            <a:endParaRPr lang="sr-Latn-ME" b="1" dirty="0" smtClean="0">
              <a:solidFill>
                <a:schemeClr val="accent1"/>
              </a:solidFill>
            </a:endParaRPr>
          </a:p>
          <a:p>
            <a:pPr marL="512064" indent="-457200">
              <a:buFont typeface="Wingdings" pitchFamily="2" charset="2"/>
              <a:buChar char="q"/>
            </a:pPr>
            <a:r>
              <a:rPr lang="sr-Latn-ME" sz="3000" b="1" dirty="0" smtClean="0">
                <a:solidFill>
                  <a:schemeClr val="accent1">
                    <a:lumMod val="75000"/>
                  </a:schemeClr>
                </a:solidFill>
              </a:rPr>
              <a:t>Zaključak</a:t>
            </a:r>
            <a:endParaRPr lang="en-US" sz="3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2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sr-Latn-ME" sz="2200" b="1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 Optimalni uslovi rada PV sistema i bolje naponske prilike, mogu se postići zahvaljujući svojstvu invertora da troši ili proizvodi reaktivnu snagu;</a:t>
            </a:r>
            <a:endParaRPr lang="en-U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ME" sz="2400" dirty="0">
                <a:solidFill>
                  <a:schemeClr val="accent1"/>
                </a:solidFill>
              </a:rPr>
              <a:t> </a:t>
            </a:r>
            <a:r>
              <a:rPr lang="sr-Latn-ME" sz="2200" b="1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sr-Latn-ME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ME" sz="2200" dirty="0">
                <a:solidFill>
                  <a:schemeClr val="accent1">
                    <a:lumMod val="75000"/>
                  </a:schemeClr>
                </a:solidFill>
              </a:rPr>
              <a:t>Primjerom su prikazane tehničke mogućnosti za povećanje PV proizvodnje;</a:t>
            </a:r>
            <a:endParaRPr lang="sr-Latn-ME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2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sr-Latn-ME" sz="2200" b="1" dirty="0">
                <a:solidFill>
                  <a:schemeClr val="accent1">
                    <a:lumMod val="75000"/>
                  </a:schemeClr>
                </a:solidFill>
              </a:rPr>
              <a:t>* </a:t>
            </a:r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Jasni su razlozi za uključenje PV izvora u regulaciju napona: poboljšanje rada EES-a, porast zastupljenosti PV izvora u distribuiranoj proizvodnji.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12064" indent="-457200">
              <a:buFont typeface="Wingdings" pitchFamily="2" charset="2"/>
              <a:buChar char="q"/>
            </a:pPr>
            <a:endParaRPr lang="sr-Latn-ME" sz="3000" b="1" dirty="0" smtClean="0">
              <a:solidFill>
                <a:schemeClr val="accent1"/>
              </a:solidFill>
            </a:endParaRPr>
          </a:p>
          <a:p>
            <a:pPr marL="512064" indent="-457200">
              <a:buFont typeface="Wingdings" pitchFamily="2" charset="2"/>
              <a:buChar char="q"/>
            </a:pPr>
            <a:r>
              <a:rPr lang="sr-Latn-ME" sz="3000" b="1" dirty="0" smtClean="0">
                <a:solidFill>
                  <a:schemeClr val="accent1">
                    <a:lumMod val="75000"/>
                  </a:schemeClr>
                </a:solidFill>
              </a:rPr>
              <a:t>Pitanje recenzenta:</a:t>
            </a:r>
          </a:p>
          <a:p>
            <a:pPr marL="512064" indent="-457200">
              <a:buFont typeface="Wingdings" pitchFamily="2" charset="2"/>
              <a:buChar char="q"/>
            </a:pPr>
            <a:endParaRPr lang="sr-Latn-ME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U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kojoj mjeri modelovanje izvora </a:t>
            </a: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beskona</a:t>
            </a:r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no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krutom mrežom </a:t>
            </a:r>
            <a:endParaRPr lang="en-U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uti</a:t>
            </a:r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e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na dobijene rezultate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sr-Latn-ME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   * Modelovanje ostalog dijela EES-a (koji je neuporedivo veći od posmatrane mreže) krutom mrežom, ne umanjuje tačnost rezultata.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3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397764" indent="-342900">
              <a:buFont typeface="Wingdings" pitchFamily="2" charset="2"/>
              <a:buChar char="q"/>
            </a:pP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Predmet</a:t>
            </a:r>
            <a:r>
              <a:rPr lang="sr-Latn-ME" sz="22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 Uticaj PV distribuiranih izvora na naponske prilike  </a:t>
            </a:r>
          </a:p>
          <a:p>
            <a:r>
              <a:rPr lang="sr-Latn-ME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    NN radijalne mreže;</a:t>
            </a:r>
          </a:p>
          <a:p>
            <a:endParaRPr lang="sr-Latn-ME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397764" indent="-342900">
              <a:buFont typeface="Wingdings" pitchFamily="2" charset="2"/>
              <a:buChar char="q"/>
            </a:pPr>
            <a:r>
              <a:rPr lang="sr-Latn-ME" sz="2200" b="1" dirty="0" smtClean="0">
                <a:solidFill>
                  <a:schemeClr val="accent1">
                    <a:lumMod val="75000"/>
                  </a:schemeClr>
                </a:solidFill>
              </a:rPr>
              <a:t>Motivacija: </a:t>
            </a:r>
            <a:r>
              <a:rPr lang="sr-Latn-ME" sz="22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kspanzija PV sistema i njihova vrlo komercijalna tehnologija, veća sigurnost snabdijevanja, promjena karaktera radijalne mreže;</a:t>
            </a:r>
          </a:p>
          <a:p>
            <a:endParaRPr lang="sr-Latn-ME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97764" indent="-342900">
              <a:buFont typeface="Wingdings" pitchFamily="2" charset="2"/>
              <a:buChar char="q"/>
            </a:pPr>
            <a:r>
              <a:rPr lang="sr-Latn-ME" sz="2200" b="1" dirty="0" smtClean="0">
                <a:solidFill>
                  <a:schemeClr val="accent1">
                    <a:lumMod val="75000"/>
                  </a:schemeClr>
                </a:solidFill>
              </a:rPr>
              <a:t>Realizacija: </a:t>
            </a:r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Realni podaci o NN mreži i savremene metode i alati za analizu EES-a;</a:t>
            </a:r>
            <a:endParaRPr lang="sr-Latn-ME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397764" indent="-342900">
              <a:buFont typeface="Wingdings" pitchFamily="2" charset="2"/>
              <a:buChar char="q"/>
            </a:pPr>
            <a:endParaRPr lang="sr-Latn-ME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97764" indent="-342900">
              <a:buFont typeface="Wingdings" pitchFamily="2" charset="2"/>
              <a:buChar char="q"/>
            </a:pPr>
            <a:r>
              <a:rPr lang="sr-Latn-ME" sz="2200" b="1" dirty="0" smtClean="0">
                <a:solidFill>
                  <a:schemeClr val="accent1">
                    <a:lumMod val="75000"/>
                  </a:schemeClr>
                </a:solidFill>
              </a:rPr>
              <a:t>Cilj: </a:t>
            </a:r>
            <a:r>
              <a:rPr lang="sr-Latn-ME" sz="22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sr-Latn-ME" sz="2200" dirty="0" smtClean="0">
                <a:solidFill>
                  <a:schemeClr val="accent1">
                    <a:lumMod val="75000"/>
                  </a:schemeClr>
                </a:solidFill>
              </a:rPr>
              <a:t>ronalaženje optimalnih parametara rada PV sistema za bolje naponske prilike uz uvažavanje mogućnosti invertora, a uzimajući u obzir poziciju priključenja i snagu izvora.</a:t>
            </a: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8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endParaRPr lang="it-IT" dirty="0"/>
          </a:p>
          <a:p>
            <a:pPr marL="397764" indent="-342900">
              <a:buFont typeface="Wingdings" pitchFamily="2" charset="2"/>
              <a:buChar char="Ø"/>
            </a:pPr>
            <a:r>
              <a:rPr lang="it-IT" sz="2200" dirty="0" smtClean="0">
                <a:solidFill>
                  <a:schemeClr val="tx1"/>
                </a:solidFill>
              </a:rPr>
              <a:t>Modelovanje trafo reona</a:t>
            </a:r>
            <a:r>
              <a:rPr lang="sr-Latn-ME" sz="2200" dirty="0" smtClean="0">
                <a:solidFill>
                  <a:schemeClr val="tx1"/>
                </a:solidFill>
              </a:rPr>
              <a:t> prigradske trafostanice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Gostilj</a:t>
            </a:r>
            <a:r>
              <a:rPr lang="sr-Latn-ME" sz="2200" dirty="0" smtClean="0">
                <a:solidFill>
                  <a:schemeClr val="tx1"/>
                </a:solidFill>
              </a:rPr>
              <a:t> u Podgorici;</a:t>
            </a:r>
            <a:r>
              <a:rPr lang="it-IT" sz="2200" dirty="0" smtClean="0">
                <a:solidFill>
                  <a:schemeClr val="tx1"/>
                </a:solidFill>
              </a:rPr>
              <a:t> </a:t>
            </a:r>
            <a:endParaRPr lang="sr-Latn-ME" sz="2200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r>
              <a:rPr lang="sr-Latn-ME" sz="2200" dirty="0" smtClean="0">
                <a:solidFill>
                  <a:schemeClr val="tx1"/>
                </a:solidFill>
              </a:rPr>
              <a:t>Tretiran je Izvod 2;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algn="ctr"/>
            <a:endParaRPr lang="it-IT" dirty="0">
              <a:solidFill>
                <a:schemeClr val="tx1"/>
              </a:solidFill>
            </a:endParaRPr>
          </a:p>
          <a:p>
            <a:pPr algn="ctr"/>
            <a:endParaRPr lang="it-IT" dirty="0" smtClean="0">
              <a:solidFill>
                <a:schemeClr val="tx1"/>
              </a:solidFill>
            </a:endParaRPr>
          </a:p>
          <a:p>
            <a:pPr algn="ctr"/>
            <a:endParaRPr lang="sr-Latn-ME" dirty="0" smtClean="0">
              <a:solidFill>
                <a:schemeClr val="tx1"/>
              </a:solidFill>
            </a:endParaRPr>
          </a:p>
          <a:p>
            <a:pPr algn="ctr"/>
            <a:endParaRPr lang="sr-Latn-ME" dirty="0" smtClean="0">
              <a:solidFill>
                <a:schemeClr val="tx1"/>
              </a:solidFill>
            </a:endParaRPr>
          </a:p>
          <a:p>
            <a:pPr algn="ctr"/>
            <a:endParaRPr lang="sr-Latn-ME" dirty="0">
              <a:solidFill>
                <a:schemeClr val="tx1"/>
              </a:solidFill>
            </a:endParaRPr>
          </a:p>
          <a:p>
            <a:pPr algn="ctr"/>
            <a:endParaRPr lang="sr-Latn-ME" sz="1800" dirty="0" smtClean="0">
              <a:solidFill>
                <a:schemeClr val="tx1"/>
              </a:solidFill>
            </a:endParaRPr>
          </a:p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Slika </a:t>
            </a:r>
            <a:r>
              <a:rPr lang="it-IT" sz="1600" dirty="0">
                <a:solidFill>
                  <a:schemeClr val="tx1"/>
                </a:solidFill>
              </a:rPr>
              <a:t>1. Posmatrani trafo reon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8" name="Picture 4" descr="D:\neplan\slika mreza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88" y="1219200"/>
            <a:ext cx="676735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1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marL="397764" indent="-342900">
              <a:buFont typeface="Wingdings" pitchFamily="2" charset="2"/>
              <a:buChar char="Ø"/>
            </a:pPr>
            <a:endParaRPr lang="sr-Latn-ME" sz="2400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r>
              <a:rPr lang="sr-Latn-ME" sz="2400" dirty="0" smtClean="0">
                <a:solidFill>
                  <a:schemeClr val="tx1"/>
                </a:solidFill>
              </a:rPr>
              <a:t>S</a:t>
            </a:r>
            <a:r>
              <a:rPr lang="it-IT" sz="2400" dirty="0" smtClean="0">
                <a:solidFill>
                  <a:schemeClr val="tx1"/>
                </a:solidFill>
              </a:rPr>
              <a:t>imulacije </a:t>
            </a:r>
            <a:r>
              <a:rPr lang="it-IT" sz="2400" dirty="0">
                <a:solidFill>
                  <a:schemeClr val="tx1"/>
                </a:solidFill>
              </a:rPr>
              <a:t>u re</a:t>
            </a:r>
            <a:r>
              <a:rPr lang="sr-Latn-ME" sz="2400" dirty="0">
                <a:solidFill>
                  <a:schemeClr val="tx1"/>
                </a:solidFill>
              </a:rPr>
              <a:t>žimima </a:t>
            </a:r>
            <a:r>
              <a:rPr lang="sr-Latn-ME" sz="2400" dirty="0" smtClean="0">
                <a:solidFill>
                  <a:schemeClr val="tx1"/>
                </a:solidFill>
              </a:rPr>
              <a:t>srednj</a:t>
            </a:r>
            <a:r>
              <a:rPr lang="en-US" sz="2400" dirty="0" err="1" smtClean="0">
                <a:solidFill>
                  <a:schemeClr val="tx1"/>
                </a:solidFill>
              </a:rPr>
              <a:t>eg</a:t>
            </a:r>
            <a:r>
              <a:rPr lang="sr-Latn-ME" sz="2400" dirty="0" smtClean="0">
                <a:solidFill>
                  <a:schemeClr val="tx1"/>
                </a:solidFill>
              </a:rPr>
              <a:t> </a:t>
            </a:r>
            <a:r>
              <a:rPr lang="sr-Latn-ME" sz="2400" dirty="0">
                <a:solidFill>
                  <a:schemeClr val="tx1"/>
                </a:solidFill>
              </a:rPr>
              <a:t>i </a:t>
            </a:r>
            <a:r>
              <a:rPr lang="sr-Latn-ME" sz="2400" dirty="0" smtClean="0">
                <a:solidFill>
                  <a:schemeClr val="tx1"/>
                </a:solidFill>
              </a:rPr>
              <a:t>maksimaln</a:t>
            </a:r>
            <a:r>
              <a:rPr lang="en-US" sz="2400" dirty="0" err="1" smtClean="0">
                <a:solidFill>
                  <a:schemeClr val="tx1"/>
                </a:solidFill>
              </a:rPr>
              <a:t>og</a:t>
            </a:r>
            <a:r>
              <a:rPr lang="sr-Latn-ME" sz="2400" dirty="0" smtClean="0">
                <a:solidFill>
                  <a:schemeClr val="tx1"/>
                </a:solidFill>
              </a:rPr>
              <a:t> </a:t>
            </a:r>
            <a:r>
              <a:rPr lang="sr-Latn-ME" sz="2400" dirty="0">
                <a:solidFill>
                  <a:schemeClr val="tx1"/>
                </a:solidFill>
              </a:rPr>
              <a:t>opterećenja</a:t>
            </a:r>
            <a:r>
              <a:rPr lang="sr-Latn-ME" sz="2400" dirty="0" smtClean="0">
                <a:solidFill>
                  <a:schemeClr val="tx1"/>
                </a:solidFill>
              </a:rPr>
              <a:t>;</a:t>
            </a:r>
          </a:p>
          <a:p>
            <a:pPr marL="397764" indent="-342900">
              <a:buFont typeface="Wingdings" pitchFamily="2" charset="2"/>
              <a:buChar char="Ø"/>
            </a:pPr>
            <a:r>
              <a:rPr lang="sr-Latn-ME" sz="2400" dirty="0">
                <a:solidFill>
                  <a:schemeClr val="tx1"/>
                </a:solidFill>
              </a:rPr>
              <a:t>Granične vrijednosti </a:t>
            </a:r>
            <a:r>
              <a:rPr lang="sr-Latn-ME" sz="2400" dirty="0" smtClean="0">
                <a:solidFill>
                  <a:schemeClr val="tx1"/>
                </a:solidFill>
              </a:rPr>
              <a:t>napona;</a:t>
            </a:r>
          </a:p>
          <a:p>
            <a:pPr marL="397764" indent="-342900">
              <a:buFont typeface="Wingdings" pitchFamily="2" charset="2"/>
              <a:buChar char="Ø"/>
            </a:pPr>
            <a:r>
              <a:rPr lang="sr-Latn-ME" sz="2400" dirty="0" smtClean="0">
                <a:solidFill>
                  <a:schemeClr val="tx1"/>
                </a:solidFill>
              </a:rPr>
              <a:t>Polazni osnov - naponski profil duž izvoda prije priključenja PV izvora;</a:t>
            </a:r>
            <a:endParaRPr lang="it-IT" sz="2400" dirty="0">
              <a:solidFill>
                <a:schemeClr val="tx1"/>
              </a:solidFill>
            </a:endParaRPr>
          </a:p>
          <a:p>
            <a:endParaRPr lang="sr-Latn-ME" dirty="0">
              <a:solidFill>
                <a:schemeClr val="tx1"/>
              </a:solidFill>
            </a:endParaRPr>
          </a:p>
          <a:p>
            <a:endParaRPr lang="sr-Latn-ME" dirty="0" smtClean="0"/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pPr algn="ctr"/>
            <a:r>
              <a:rPr lang="sr-Latn-ME" sz="1800" dirty="0" smtClean="0">
                <a:solidFill>
                  <a:schemeClr val="tx1"/>
                </a:solidFill>
              </a:rPr>
              <a:t>Slika </a:t>
            </a:r>
            <a:r>
              <a:rPr lang="sr-Latn-ME" sz="1800" dirty="0">
                <a:solidFill>
                  <a:schemeClr val="tx1"/>
                </a:solidFill>
              </a:rPr>
              <a:t>2. Naponski profil </a:t>
            </a:r>
            <a:r>
              <a:rPr lang="sr-Latn-ME" sz="1800" dirty="0" smtClean="0">
                <a:solidFill>
                  <a:schemeClr val="tx1"/>
                </a:solidFill>
              </a:rPr>
              <a:t>posmatranog </a:t>
            </a:r>
            <a:r>
              <a:rPr lang="sr-Latn-ME" sz="1800" dirty="0">
                <a:solidFill>
                  <a:schemeClr val="tx1"/>
                </a:solidFill>
              </a:rPr>
              <a:t>izvoda pri maksimalniom i srednjem opterećenju mreže</a:t>
            </a:r>
            <a:endParaRPr lang="sr-Latn-ME" sz="1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6516784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707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24702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397764" indent="-342900">
              <a:buFont typeface="Wingdings" pitchFamily="2" charset="2"/>
              <a:buChar char="Ø"/>
            </a:pPr>
            <a:endParaRPr lang="sr-Latn-ME" sz="2200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r>
              <a:rPr lang="sr-Latn-ME" sz="2200" dirty="0" smtClean="0">
                <a:solidFill>
                  <a:schemeClr val="tx1"/>
                </a:solidFill>
              </a:rPr>
              <a:t>Priključenje PV izvora različitih instalisanih snaga na različitim lokacijama izvoda;</a:t>
            </a:r>
          </a:p>
          <a:p>
            <a:pPr marL="397764" indent="-342900">
              <a:buFont typeface="Wingdings" pitchFamily="2" charset="2"/>
              <a:buChar char="Ø"/>
            </a:pPr>
            <a:r>
              <a:rPr lang="sr-Latn-ME" sz="2200" dirty="0" smtClean="0">
                <a:solidFill>
                  <a:schemeClr val="tx1"/>
                </a:solidFill>
              </a:rPr>
              <a:t>Upoređivanje njihovog uticaja na naponski profil; </a:t>
            </a: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endParaRPr lang="sr-Latn-ME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Slika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3. </a:t>
            </a:r>
            <a:r>
              <a:rPr lang="en-US" sz="1600" dirty="0" err="1" smtClean="0">
                <a:solidFill>
                  <a:schemeClr val="tx1"/>
                </a:solidFill>
              </a:rPr>
              <a:t>Naponski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profil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izvoda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sr-Latn-ME" sz="1600" dirty="0" smtClean="0">
                <a:solidFill>
                  <a:schemeClr val="tx1"/>
                </a:solidFill>
              </a:rPr>
              <a:t>kada je </a:t>
            </a:r>
            <a:r>
              <a:rPr lang="en-US" sz="1600" dirty="0" smtClean="0">
                <a:solidFill>
                  <a:schemeClr val="tx1"/>
                </a:solidFill>
              </a:rPr>
              <a:t>PV </a:t>
            </a:r>
            <a:r>
              <a:rPr lang="en-US" sz="1600" dirty="0" err="1" smtClean="0">
                <a:solidFill>
                  <a:schemeClr val="tx1"/>
                </a:solidFill>
              </a:rPr>
              <a:t>izvor</a:t>
            </a:r>
            <a:r>
              <a:rPr lang="sr-Latn-ME" sz="1600" dirty="0" smtClean="0">
                <a:solidFill>
                  <a:schemeClr val="tx1"/>
                </a:solidFill>
              </a:rPr>
              <a:t> priključen: a) na početku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i </a:t>
            </a:r>
            <a:r>
              <a:rPr lang="sr-Latn-ME" sz="1600" dirty="0" smtClean="0">
                <a:solidFill>
                  <a:schemeClr val="tx1"/>
                </a:solidFill>
              </a:rPr>
              <a:t>b) na kraju izvoda,  </a:t>
            </a:r>
            <a:r>
              <a:rPr lang="en-US" sz="1600" dirty="0" smtClean="0">
                <a:solidFill>
                  <a:schemeClr val="tx1"/>
                </a:solidFill>
              </a:rPr>
              <a:t>u </a:t>
            </a:r>
            <a:r>
              <a:rPr lang="en-US" sz="1600" dirty="0" err="1" smtClean="0">
                <a:solidFill>
                  <a:schemeClr val="tx1"/>
                </a:solidFill>
              </a:rPr>
              <a:t>režimu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maksimalnog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opterećenja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mreže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32" y="1143000"/>
            <a:ext cx="6879230" cy="5038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192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r>
              <a:rPr lang="sr-Latn-ME" dirty="0" smtClean="0">
                <a:solidFill>
                  <a:schemeClr val="tx1"/>
                </a:solidFill>
              </a:rPr>
              <a:t>Priključenje </a:t>
            </a:r>
            <a:r>
              <a:rPr lang="sr-Latn-ME" dirty="0">
                <a:solidFill>
                  <a:schemeClr val="tx1"/>
                </a:solidFill>
              </a:rPr>
              <a:t>PV izvora različitih instalisanih snaga na različitim lokacijama izvoda;</a:t>
            </a:r>
          </a:p>
          <a:p>
            <a:pPr marL="397764" indent="-342900">
              <a:buFont typeface="Wingdings" pitchFamily="2" charset="2"/>
              <a:buChar char="Ø"/>
            </a:pPr>
            <a:r>
              <a:rPr lang="sr-Latn-ME" dirty="0">
                <a:solidFill>
                  <a:schemeClr val="tx1"/>
                </a:solidFill>
              </a:rPr>
              <a:t>Upoređivanje njihovog uticaja na naponski </a:t>
            </a:r>
            <a:r>
              <a:rPr lang="sr-Latn-ME" dirty="0" smtClean="0">
                <a:solidFill>
                  <a:schemeClr val="tx1"/>
                </a:solidFill>
              </a:rPr>
              <a:t>profil</a:t>
            </a: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algn="ctr"/>
            <a:endParaRPr lang="sr-Latn-ME" sz="1500" dirty="0" smtClean="0">
              <a:solidFill>
                <a:schemeClr val="tx1"/>
              </a:solidFill>
            </a:endParaRPr>
          </a:p>
          <a:p>
            <a:pPr algn="ctr"/>
            <a:endParaRPr lang="sr-Latn-ME" sz="1500" dirty="0" smtClean="0">
              <a:solidFill>
                <a:schemeClr val="tx1"/>
              </a:solidFill>
            </a:endParaRPr>
          </a:p>
          <a:p>
            <a:pPr algn="ctr"/>
            <a:r>
              <a:rPr lang="en-US" sz="1500" dirty="0" err="1" smtClean="0">
                <a:solidFill>
                  <a:schemeClr val="tx1"/>
                </a:solidFill>
              </a:rPr>
              <a:t>Slika</a:t>
            </a:r>
            <a:r>
              <a:rPr lang="en-US" sz="1500" dirty="0" smtClean="0">
                <a:solidFill>
                  <a:schemeClr val="tx1"/>
                </a:solidFill>
              </a:rPr>
              <a:t> </a:t>
            </a:r>
            <a:r>
              <a:rPr lang="sr-Latn-ME" sz="1500" dirty="0" smtClean="0">
                <a:solidFill>
                  <a:schemeClr val="tx1"/>
                </a:solidFill>
              </a:rPr>
              <a:t>4</a:t>
            </a:r>
            <a:r>
              <a:rPr lang="en-US" sz="1500" dirty="0" smtClean="0">
                <a:solidFill>
                  <a:schemeClr val="tx1"/>
                </a:solidFill>
              </a:rPr>
              <a:t>. </a:t>
            </a:r>
            <a:r>
              <a:rPr lang="en-US" sz="1500" dirty="0" err="1">
                <a:solidFill>
                  <a:schemeClr val="tx1"/>
                </a:solidFill>
              </a:rPr>
              <a:t>Naponski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profil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izvoda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sr-Latn-ME" sz="1500" dirty="0">
                <a:solidFill>
                  <a:schemeClr val="tx1"/>
                </a:solidFill>
              </a:rPr>
              <a:t>kada je </a:t>
            </a:r>
            <a:r>
              <a:rPr lang="en-US" sz="1500" dirty="0">
                <a:solidFill>
                  <a:schemeClr val="tx1"/>
                </a:solidFill>
              </a:rPr>
              <a:t>PV </a:t>
            </a:r>
            <a:r>
              <a:rPr lang="en-US" sz="1500" dirty="0" err="1">
                <a:solidFill>
                  <a:schemeClr val="tx1"/>
                </a:solidFill>
              </a:rPr>
              <a:t>izvor</a:t>
            </a:r>
            <a:r>
              <a:rPr lang="sr-Latn-ME" sz="1500" dirty="0">
                <a:solidFill>
                  <a:schemeClr val="tx1"/>
                </a:solidFill>
              </a:rPr>
              <a:t> priključen: a) na početku</a:t>
            </a:r>
            <a:r>
              <a:rPr lang="en-US" sz="1500" dirty="0">
                <a:solidFill>
                  <a:schemeClr val="tx1"/>
                </a:solidFill>
              </a:rPr>
              <a:t> i </a:t>
            </a:r>
            <a:r>
              <a:rPr lang="sr-Latn-ME" sz="1500" dirty="0">
                <a:solidFill>
                  <a:schemeClr val="tx1"/>
                </a:solidFill>
              </a:rPr>
              <a:t>b) na kraju izvoda,  </a:t>
            </a:r>
            <a:r>
              <a:rPr lang="en-US" sz="1500" dirty="0" smtClean="0">
                <a:solidFill>
                  <a:schemeClr val="tx1"/>
                </a:solidFill>
              </a:rPr>
              <a:t>u </a:t>
            </a:r>
            <a:r>
              <a:rPr lang="en-US" sz="1500" dirty="0" err="1" smtClean="0">
                <a:solidFill>
                  <a:schemeClr val="tx1"/>
                </a:solidFill>
              </a:rPr>
              <a:t>režimu</a:t>
            </a:r>
            <a:r>
              <a:rPr lang="en-US" sz="1500" dirty="0" smtClean="0">
                <a:solidFill>
                  <a:schemeClr val="tx1"/>
                </a:solidFill>
              </a:rPr>
              <a:t> </a:t>
            </a:r>
            <a:r>
              <a:rPr lang="sr-Latn-ME" sz="1500" dirty="0" smtClean="0">
                <a:solidFill>
                  <a:schemeClr val="tx1"/>
                </a:solidFill>
              </a:rPr>
              <a:t>srednjeg</a:t>
            </a:r>
            <a:r>
              <a:rPr lang="en-US" sz="1500" dirty="0" smtClean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opterećenja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mreže</a:t>
            </a:r>
            <a:endParaRPr lang="en-US" sz="1500" dirty="0">
              <a:solidFill>
                <a:schemeClr val="tx1"/>
              </a:solidFill>
            </a:endParaRPr>
          </a:p>
          <a:p>
            <a:endParaRPr lang="sr-Latn-ME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86543"/>
            <a:ext cx="6896100" cy="5038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79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r>
              <a:rPr lang="sr-Latn-ME" dirty="0" smtClean="0">
                <a:solidFill>
                  <a:schemeClr val="tx1"/>
                </a:solidFill>
              </a:rPr>
              <a:t>Upoređivanje odstupanja napona u čvorovima duž izvoda kada je PV izvor instalisane snage P = 20 kW priključen u nekom čvoru</a:t>
            </a: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algn="ctr"/>
            <a:endParaRPr lang="sr-Latn-ME" sz="1500" dirty="0" smtClean="0">
              <a:solidFill>
                <a:schemeClr val="tx1"/>
              </a:solidFill>
            </a:endParaRPr>
          </a:p>
          <a:p>
            <a:pPr algn="ctr"/>
            <a:endParaRPr lang="sr-Latn-ME" sz="1500" dirty="0">
              <a:solidFill>
                <a:schemeClr val="tx1"/>
              </a:solidFill>
            </a:endParaRPr>
          </a:p>
          <a:p>
            <a:pPr algn="ctr"/>
            <a:endParaRPr lang="sr-Latn-ME" sz="1500" dirty="0" smtClean="0">
              <a:solidFill>
                <a:schemeClr val="tx1"/>
              </a:solidFill>
            </a:endParaRPr>
          </a:p>
          <a:p>
            <a:pPr algn="ctr"/>
            <a:r>
              <a:rPr lang="sr-Latn-ME" sz="1500" dirty="0" smtClean="0">
                <a:solidFill>
                  <a:schemeClr val="tx1"/>
                </a:solidFill>
              </a:rPr>
              <a:t>Slika 5. </a:t>
            </a:r>
            <a:r>
              <a:rPr lang="sr-Latn-ME" sz="1500" dirty="0">
                <a:solidFill>
                  <a:schemeClr val="tx1"/>
                </a:solidFill>
              </a:rPr>
              <a:t>O</a:t>
            </a:r>
            <a:r>
              <a:rPr lang="sr-Latn-ME" sz="1500" dirty="0" smtClean="0">
                <a:solidFill>
                  <a:schemeClr val="tx1"/>
                </a:solidFill>
              </a:rPr>
              <a:t>dstupanje naponskog profila izvoda kada je izvor priključen  na početku, sredini ili kraju izvoda u odnosu</a:t>
            </a:r>
            <a:r>
              <a:rPr lang="en-US" sz="1500" dirty="0" smtClean="0">
                <a:solidFill>
                  <a:schemeClr val="tx1"/>
                </a:solidFill>
              </a:rPr>
              <a:t> </a:t>
            </a:r>
            <a:r>
              <a:rPr lang="sr-Latn-ME" sz="1500" dirty="0" smtClean="0">
                <a:solidFill>
                  <a:schemeClr val="tx1"/>
                </a:solidFill>
              </a:rPr>
              <a:t>na polazni naponski profil</a:t>
            </a: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874713"/>
            <a:ext cx="6265834" cy="5038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45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r>
              <a:rPr lang="sr-Latn-ME" dirty="0" smtClean="0">
                <a:solidFill>
                  <a:schemeClr val="tx1"/>
                </a:solidFill>
              </a:rPr>
              <a:t>Mogućnost priključenja PV izvora u krajnjim čvorovima izvoda</a:t>
            </a: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algn="ctr"/>
            <a:endParaRPr lang="sr-Latn-ME" sz="1500" dirty="0" smtClean="0">
              <a:solidFill>
                <a:schemeClr val="tx1"/>
              </a:solidFill>
            </a:endParaRPr>
          </a:p>
          <a:p>
            <a:pPr algn="ctr"/>
            <a:r>
              <a:rPr lang="sr-Latn-ME" sz="1500" dirty="0" smtClean="0">
                <a:solidFill>
                  <a:schemeClr val="tx1"/>
                </a:solidFill>
              </a:rPr>
              <a:t> Slika 6. Naponski profil izvoda pri </a:t>
            </a:r>
            <a:r>
              <a:rPr lang="sr-Latn-ME" sz="1500" dirty="0">
                <a:solidFill>
                  <a:schemeClr val="tx1"/>
                </a:solidFill>
              </a:rPr>
              <a:t>priključenju PV izvora u </a:t>
            </a:r>
            <a:r>
              <a:rPr lang="sr-Latn-ME" sz="1500" dirty="0" smtClean="0">
                <a:solidFill>
                  <a:schemeClr val="tx1"/>
                </a:solidFill>
              </a:rPr>
              <a:t>četiri krajnja čvora izvoda, za različite vrijednosti instalisane snage</a:t>
            </a:r>
            <a:endParaRPr lang="en-US" sz="15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23897"/>
            <a:ext cx="6906654" cy="5038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46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0269-ECAA-4F2E-9296-40B1E506AC83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r>
              <a:rPr lang="sr-Latn-ME" dirty="0" smtClean="0">
                <a:solidFill>
                  <a:schemeClr val="tx1"/>
                </a:solidFill>
              </a:rPr>
              <a:t>Mogućnost </a:t>
            </a:r>
            <a:r>
              <a:rPr lang="sr-Latn-ME" dirty="0">
                <a:solidFill>
                  <a:schemeClr val="tx1"/>
                </a:solidFill>
              </a:rPr>
              <a:t>priključenja PV izvora u </a:t>
            </a:r>
            <a:r>
              <a:rPr lang="sr-Latn-ME" dirty="0" smtClean="0">
                <a:solidFill>
                  <a:schemeClr val="tx1"/>
                </a:solidFill>
              </a:rPr>
              <a:t>svim </a:t>
            </a:r>
            <a:r>
              <a:rPr lang="sr-Latn-ME" dirty="0">
                <a:solidFill>
                  <a:schemeClr val="tx1"/>
                </a:solidFill>
              </a:rPr>
              <a:t>čvorovima </a:t>
            </a:r>
            <a:r>
              <a:rPr lang="sr-Latn-ME" dirty="0" smtClean="0">
                <a:solidFill>
                  <a:schemeClr val="tx1"/>
                </a:solidFill>
              </a:rPr>
              <a:t>izvoda</a:t>
            </a: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algn="ctr"/>
            <a:r>
              <a:rPr lang="sr-Latn-ME" sz="1500" dirty="0">
                <a:solidFill>
                  <a:schemeClr val="tx1"/>
                </a:solidFill>
              </a:rPr>
              <a:t>Slika </a:t>
            </a:r>
            <a:r>
              <a:rPr lang="sr-Latn-ME" sz="1500" dirty="0" smtClean="0">
                <a:solidFill>
                  <a:schemeClr val="tx1"/>
                </a:solidFill>
              </a:rPr>
              <a:t>7. </a:t>
            </a:r>
            <a:r>
              <a:rPr lang="sr-Latn-ME" sz="1500" dirty="0">
                <a:solidFill>
                  <a:schemeClr val="tx1"/>
                </a:solidFill>
              </a:rPr>
              <a:t>Naponski profil izvoda pri </a:t>
            </a:r>
            <a:r>
              <a:rPr lang="sr-Latn-ME" sz="1500" dirty="0" smtClean="0">
                <a:solidFill>
                  <a:schemeClr val="tx1"/>
                </a:solidFill>
              </a:rPr>
              <a:t>priključenju PV izvora u svim čvorovima izvoda, za različite vrijednosti instalisane snage</a:t>
            </a:r>
            <a:endParaRPr lang="sr-Latn-ME" sz="1500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 smtClean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  <a:p>
            <a:pPr marL="397764" indent="-342900">
              <a:buFont typeface="Wingdings" pitchFamily="2" charset="2"/>
              <a:buChar char="Ø"/>
            </a:pPr>
            <a:endParaRPr lang="sr-Latn-ME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6719043" cy="5038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080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11">
      <a:dk1>
        <a:srgbClr val="CECECE"/>
      </a:dk1>
      <a:lt1>
        <a:srgbClr val="000000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590</Words>
  <Application>Microsoft Office PowerPoint</Application>
  <PresentationFormat>On-screen Show (4:3)</PresentationFormat>
  <Paragraphs>249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REGULACIJA NAPONA U NISKONAPONSKIM MREŽAMA CRNE GORE POMOĆU PV DISTRIBUIRANIH IZVORA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REGULACIJA NAPONA U NISKONAPONSKIM MREŽAMA CRNE GORE POMOĆU PV DISTRIBUIRANIH IZVORA</dc:title>
  <dc:creator>user</dc:creator>
  <cp:lastModifiedBy>user</cp:lastModifiedBy>
  <cp:revision>18</cp:revision>
  <dcterms:created xsi:type="dcterms:W3CDTF">2015-04-19T10:45:28Z</dcterms:created>
  <dcterms:modified xsi:type="dcterms:W3CDTF">2015-05-11T08:36:48Z</dcterms:modified>
</cp:coreProperties>
</file>