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72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BDC1E5-4690-44B6-B5EF-E5FF402529A9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A378E0-A6F0-4528-8D75-D5035F5DD3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9542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739BB6-7132-4621-BC81-A418E2616FCB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19618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C6B41D1B-D44F-4491-9BCB-C73EAE7F85BB}" type="datetime1">
              <a:rPr lang="en-US" smtClean="0">
                <a:solidFill>
                  <a:srgbClr val="000000"/>
                </a:solidFill>
              </a:rPr>
              <a:pPr/>
              <a:t>5/11/2015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EF980269-ECAA-4F2E-9296-40B1E506AC8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7424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EAC08-E24A-426A-9112-D0F2B5499D9B}" type="datetime1">
              <a:rPr lang="en-US" smtClean="0">
                <a:solidFill>
                  <a:srgbClr val="000000"/>
                </a:solidFill>
              </a:rPr>
              <a:pPr/>
              <a:t>5/11/2015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80269-ECAA-4F2E-9296-40B1E506AC8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4978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174FA-ED27-4859-91B5-4F8216AA1075}" type="datetime1">
              <a:rPr lang="en-US" smtClean="0">
                <a:solidFill>
                  <a:srgbClr val="000000"/>
                </a:solidFill>
              </a:rPr>
              <a:pPr/>
              <a:t>5/11/2015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80269-ECAA-4F2E-9296-40B1E506AC8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5675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DB1F0F6A-48F7-44DB-AF4A-42030C1CAA7A}" type="datetime1">
              <a:rPr lang="en-US" smtClean="0">
                <a:solidFill>
                  <a:srgbClr val="000000"/>
                </a:solidFill>
              </a:rPr>
              <a:pPr/>
              <a:t>5/11/2015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80269-ECAA-4F2E-9296-40B1E506AC8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7743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665C8C12-711B-4193-A8A1-0D4857E6C016}" type="datetime1">
              <a:rPr lang="en-US" smtClean="0">
                <a:solidFill>
                  <a:srgbClr val="000000"/>
                </a:solidFill>
              </a:rPr>
              <a:pPr/>
              <a:t>5/11/2015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EF980269-ECAA-4F2E-9296-40B1E506AC8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401172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44DB266E-DA19-491B-9D23-CCC913222567}" type="datetime1">
              <a:rPr lang="en-US" smtClean="0">
                <a:solidFill>
                  <a:srgbClr val="000000"/>
                </a:solidFill>
              </a:rPr>
              <a:pPr/>
              <a:t>5/11/2015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EF980269-ECAA-4F2E-9296-40B1E506AC8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3200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B940489C-BBDC-4FD0-96B5-024B75CFB1E7}" type="datetime1">
              <a:rPr lang="en-US" smtClean="0">
                <a:solidFill>
                  <a:srgbClr val="000000"/>
                </a:solidFill>
              </a:rPr>
              <a:pPr/>
              <a:t>5/11/2015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EF980269-ECAA-4F2E-9296-40B1E506AC8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495077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E7EF2-D98B-4A20-9992-1534F0843BF5}" type="datetime1">
              <a:rPr lang="en-US" smtClean="0">
                <a:solidFill>
                  <a:srgbClr val="000000"/>
                </a:solidFill>
              </a:rPr>
              <a:pPr/>
              <a:t>5/11/2015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80269-ECAA-4F2E-9296-40B1E506AC8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1657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A9C2FD1-070F-4D05-9BA8-9047F1A54B68}" type="datetime1">
              <a:rPr lang="en-US" smtClean="0">
                <a:solidFill>
                  <a:srgbClr val="000000"/>
                </a:solidFill>
              </a:rPr>
              <a:pPr/>
              <a:t>5/11/2015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EF980269-ECAA-4F2E-9296-40B1E506AC8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0780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04F7AF8F-DFEC-4AD4-93CC-85E9683D22DC}" type="datetime1">
              <a:rPr lang="en-US" smtClean="0">
                <a:solidFill>
                  <a:srgbClr val="000000"/>
                </a:solidFill>
              </a:rPr>
              <a:pPr/>
              <a:t>5/11/2015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EF980269-ECAA-4F2E-9296-40B1E506AC8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07980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92770B26-6C71-4A23-A391-F4EA54DD2E62}" type="datetime1">
              <a:rPr lang="en-US" smtClean="0">
                <a:solidFill>
                  <a:srgbClr val="000000"/>
                </a:solidFill>
              </a:rPr>
              <a:pPr/>
              <a:t>5/11/2015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EF980269-ECAA-4F2E-9296-40B1E506AC8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05770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6D512717-3593-47AF-8F89-3DC881919AD6}" type="datetime1">
              <a:rPr lang="en-US" smtClean="0">
                <a:solidFill>
                  <a:srgbClr val="000000"/>
                </a:solidFill>
              </a:rPr>
              <a:pPr/>
              <a:t>5/11/2015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EF980269-ECAA-4F2E-9296-40B1E506AC8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124914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1" y="776289"/>
            <a:ext cx="8886824" cy="3109911"/>
          </a:xfrm>
        </p:spPr>
        <p:txBody>
          <a:bodyPr>
            <a:noAutofit/>
          </a:bodyPr>
          <a:lstStyle/>
          <a:p>
            <a:pPr algn="ctr"/>
            <a:r>
              <a:rPr lang="en-US" sz="3000" b="1" dirty="0" smtClean="0"/>
              <a:t>REGULACIJA </a:t>
            </a:r>
            <a:r>
              <a:rPr lang="en-US" sz="3000" b="1" dirty="0"/>
              <a:t>NAPONA U NISKONAPONSKIM </a:t>
            </a:r>
            <a:r>
              <a:rPr lang="en-US" sz="3000" b="1" dirty="0" smtClean="0"/>
              <a:t>MREŽAMA CRNE </a:t>
            </a:r>
            <a:r>
              <a:rPr lang="en-US" sz="3000" b="1" dirty="0"/>
              <a:t>GORE POMOĆU PV DISTRIBUIRANIH IZVORA </a:t>
            </a:r>
            <a:endParaRPr lang="en-US" sz="3000" dirty="0"/>
          </a:p>
        </p:txBody>
      </p:sp>
      <p:pic>
        <p:nvPicPr>
          <p:cNvPr id="1026" name="Picture 2" descr="logo CG KO CIGR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6815" y="304800"/>
            <a:ext cx="2645047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04800" y="4876800"/>
            <a:ext cx="4191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Latn-ME" dirty="0"/>
          </a:p>
          <a:p>
            <a:r>
              <a:rPr lang="en-US" dirty="0" smtClean="0"/>
              <a:t>Jelena Gajovi</a:t>
            </a:r>
            <a:r>
              <a:rPr lang="sr-Latn-ME" dirty="0" smtClean="0"/>
              <a:t>ć, dipl. ing. </a:t>
            </a:r>
            <a:r>
              <a:rPr lang="sr-Latn-ME" dirty="0"/>
              <a:t>e</a:t>
            </a:r>
            <a:r>
              <a:rPr lang="sr-Latn-ME" dirty="0" smtClean="0"/>
              <a:t>l.</a:t>
            </a:r>
            <a:endParaRPr lang="en-US" dirty="0" smtClean="0"/>
          </a:p>
          <a:p>
            <a:r>
              <a:rPr lang="en-US" dirty="0" smtClean="0"/>
              <a:t>EPCG, ED </a:t>
            </a:r>
            <a:r>
              <a:rPr lang="en-US" dirty="0" err="1" smtClean="0"/>
              <a:t>Podgorica</a:t>
            </a:r>
            <a:endParaRPr lang="sr-Latn-ME" dirty="0" smtClean="0"/>
          </a:p>
          <a:p>
            <a:endParaRPr lang="sr-Latn-ME" dirty="0" smtClean="0"/>
          </a:p>
          <a:p>
            <a:r>
              <a:rPr lang="sr-Latn-ME" dirty="0" smtClean="0"/>
              <a:t>Doc. dr Zoran Miljanić, </a:t>
            </a:r>
            <a:r>
              <a:rPr lang="sr-Latn-ME" dirty="0"/>
              <a:t>dipl. ing. el</a:t>
            </a:r>
            <a:r>
              <a:rPr lang="sr-Latn-ME" dirty="0" smtClean="0"/>
              <a:t>.</a:t>
            </a:r>
            <a:endParaRPr lang="en-US" dirty="0" smtClean="0"/>
          </a:p>
          <a:p>
            <a:r>
              <a:rPr lang="en-US" dirty="0" smtClean="0"/>
              <a:t>UCG, ETF </a:t>
            </a:r>
            <a:r>
              <a:rPr lang="en-US" dirty="0" err="1" smtClean="0"/>
              <a:t>Podgorica</a:t>
            </a:r>
            <a:endParaRPr lang="sr-Latn-ME" dirty="0"/>
          </a:p>
          <a:p>
            <a:r>
              <a:rPr lang="sr-Latn-ME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422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80269-ECAA-4F2E-9296-40B1E506AC83}" type="slidenum">
              <a:rPr lang="en-US" smtClean="0">
                <a:solidFill>
                  <a:srgbClr val="000000"/>
                </a:solidFill>
              </a:rPr>
              <a:pPr/>
              <a:t>10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397764" indent="-342900">
              <a:buFont typeface="Wingdings" pitchFamily="2" charset="2"/>
              <a:buChar char="Ø"/>
            </a:pPr>
            <a:endParaRPr lang="sr-Latn-ME" dirty="0" smtClean="0">
              <a:solidFill>
                <a:schemeClr val="tx1"/>
              </a:solidFill>
            </a:endParaRPr>
          </a:p>
          <a:p>
            <a:pPr marL="397764" indent="-342900">
              <a:buFont typeface="Wingdings" pitchFamily="2" charset="2"/>
              <a:buChar char="Ø"/>
            </a:pPr>
            <a:r>
              <a:rPr lang="sr-Latn-ME" dirty="0" smtClean="0">
                <a:solidFill>
                  <a:schemeClr val="tx1"/>
                </a:solidFill>
              </a:rPr>
              <a:t>Uticaj promjene faktora snage invertora u sklopu PV sistema na naponske prilike</a:t>
            </a:r>
          </a:p>
          <a:p>
            <a:pPr marL="397764" indent="-342900">
              <a:buFont typeface="Wingdings" pitchFamily="2" charset="2"/>
              <a:buChar char="Ø"/>
            </a:pPr>
            <a:endParaRPr lang="sr-Latn-ME" dirty="0">
              <a:solidFill>
                <a:schemeClr val="tx1"/>
              </a:solidFill>
            </a:endParaRPr>
          </a:p>
          <a:p>
            <a:pPr marL="397764" indent="-342900">
              <a:buFont typeface="Wingdings" pitchFamily="2" charset="2"/>
              <a:buChar char="Ø"/>
            </a:pPr>
            <a:endParaRPr lang="sr-Latn-ME" dirty="0" smtClean="0">
              <a:solidFill>
                <a:schemeClr val="tx1"/>
              </a:solidFill>
            </a:endParaRPr>
          </a:p>
          <a:p>
            <a:pPr marL="397764" indent="-342900">
              <a:buFont typeface="Wingdings" pitchFamily="2" charset="2"/>
              <a:buChar char="Ø"/>
            </a:pPr>
            <a:endParaRPr lang="sr-Latn-ME" dirty="0">
              <a:solidFill>
                <a:schemeClr val="tx1"/>
              </a:solidFill>
            </a:endParaRPr>
          </a:p>
          <a:p>
            <a:pPr marL="397764" indent="-342900">
              <a:buFont typeface="Wingdings" pitchFamily="2" charset="2"/>
              <a:buChar char="Ø"/>
            </a:pPr>
            <a:endParaRPr lang="sr-Latn-ME" dirty="0" smtClean="0">
              <a:solidFill>
                <a:schemeClr val="tx1"/>
              </a:solidFill>
            </a:endParaRPr>
          </a:p>
          <a:p>
            <a:pPr marL="397764" indent="-342900">
              <a:buFont typeface="Wingdings" pitchFamily="2" charset="2"/>
              <a:buChar char="Ø"/>
            </a:pPr>
            <a:endParaRPr lang="sr-Latn-ME" dirty="0">
              <a:solidFill>
                <a:schemeClr val="tx1"/>
              </a:solidFill>
            </a:endParaRPr>
          </a:p>
          <a:p>
            <a:pPr marL="397764" indent="-342900">
              <a:buFont typeface="Wingdings" pitchFamily="2" charset="2"/>
              <a:buChar char="Ø"/>
            </a:pPr>
            <a:endParaRPr lang="sr-Latn-ME" dirty="0" smtClean="0">
              <a:solidFill>
                <a:schemeClr val="tx1"/>
              </a:solidFill>
            </a:endParaRPr>
          </a:p>
          <a:p>
            <a:pPr marL="397764" indent="-342900">
              <a:buFont typeface="Wingdings" pitchFamily="2" charset="2"/>
              <a:buChar char="Ø"/>
            </a:pPr>
            <a:endParaRPr lang="sr-Latn-ME" dirty="0">
              <a:solidFill>
                <a:schemeClr val="tx1"/>
              </a:solidFill>
            </a:endParaRPr>
          </a:p>
          <a:p>
            <a:pPr marL="397764" indent="-342900">
              <a:buFont typeface="Wingdings" pitchFamily="2" charset="2"/>
              <a:buChar char="Ø"/>
            </a:pPr>
            <a:endParaRPr lang="sr-Latn-ME" dirty="0" smtClean="0">
              <a:solidFill>
                <a:schemeClr val="tx1"/>
              </a:solidFill>
            </a:endParaRPr>
          </a:p>
          <a:p>
            <a:pPr marL="397764" indent="-342900">
              <a:buFont typeface="Wingdings" pitchFamily="2" charset="2"/>
              <a:buChar char="Ø"/>
            </a:pPr>
            <a:endParaRPr lang="sr-Latn-ME" dirty="0">
              <a:solidFill>
                <a:schemeClr val="tx1"/>
              </a:solidFill>
            </a:endParaRPr>
          </a:p>
          <a:p>
            <a:pPr marL="397764" indent="-342900">
              <a:buFont typeface="Wingdings" pitchFamily="2" charset="2"/>
              <a:buChar char="Ø"/>
            </a:pPr>
            <a:endParaRPr lang="sr-Latn-ME" dirty="0" smtClean="0">
              <a:solidFill>
                <a:schemeClr val="tx1"/>
              </a:solidFill>
            </a:endParaRPr>
          </a:p>
          <a:p>
            <a:pPr marL="397764" indent="-342900">
              <a:buFont typeface="Wingdings" pitchFamily="2" charset="2"/>
              <a:buChar char="Ø"/>
            </a:pPr>
            <a:endParaRPr lang="sr-Latn-ME" dirty="0">
              <a:solidFill>
                <a:schemeClr val="tx1"/>
              </a:solidFill>
            </a:endParaRPr>
          </a:p>
          <a:p>
            <a:pPr marL="397764" indent="-342900">
              <a:buFont typeface="Wingdings" pitchFamily="2" charset="2"/>
              <a:buChar char="Ø"/>
            </a:pPr>
            <a:endParaRPr lang="sr-Latn-ME" dirty="0" smtClean="0">
              <a:solidFill>
                <a:schemeClr val="tx1"/>
              </a:solidFill>
            </a:endParaRPr>
          </a:p>
          <a:p>
            <a:pPr marL="397764" indent="-342900">
              <a:buFont typeface="Wingdings" pitchFamily="2" charset="2"/>
              <a:buChar char="Ø"/>
            </a:pPr>
            <a:endParaRPr lang="sr-Latn-ME" dirty="0">
              <a:solidFill>
                <a:schemeClr val="tx1"/>
              </a:solidFill>
            </a:endParaRPr>
          </a:p>
          <a:p>
            <a:pPr marL="397764" indent="-342900">
              <a:buFont typeface="Wingdings" pitchFamily="2" charset="2"/>
              <a:buChar char="Ø"/>
            </a:pPr>
            <a:endParaRPr lang="sr-Latn-ME" dirty="0" smtClean="0">
              <a:solidFill>
                <a:schemeClr val="tx1"/>
              </a:solidFill>
            </a:endParaRPr>
          </a:p>
          <a:p>
            <a:pPr algn="ctr"/>
            <a:r>
              <a:rPr lang="sr-Latn-ME" sz="1500" dirty="0" smtClean="0">
                <a:solidFill>
                  <a:schemeClr val="tx1"/>
                </a:solidFill>
              </a:rPr>
              <a:t>Slika 8. </a:t>
            </a:r>
            <a:r>
              <a:rPr lang="sr-Latn-ME" sz="1500" dirty="0">
                <a:solidFill>
                  <a:schemeClr val="tx1"/>
                </a:solidFill>
              </a:rPr>
              <a:t>N</a:t>
            </a:r>
            <a:r>
              <a:rPr lang="sr-Latn-ME" sz="1500" dirty="0" smtClean="0">
                <a:solidFill>
                  <a:schemeClr val="tx1"/>
                </a:solidFill>
              </a:rPr>
              <a:t>aponski profil izvoda pri promjenama faktora snage  invertora, kada je u svakom potrošačkom čvoru  priključen PV izvor</a:t>
            </a:r>
            <a:endParaRPr lang="en-US" sz="1500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5286" y="1066800"/>
            <a:ext cx="6949833" cy="5038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61462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10000"/>
          </a:bodyPr>
          <a:lstStyle/>
          <a:p>
            <a:pPr marL="512064" indent="-457200">
              <a:buFont typeface="Wingdings" pitchFamily="2" charset="2"/>
              <a:buChar char="q"/>
            </a:pPr>
            <a:endParaRPr lang="sr-Latn-ME" b="1" dirty="0" smtClean="0">
              <a:solidFill>
                <a:schemeClr val="accent1"/>
              </a:solidFill>
            </a:endParaRPr>
          </a:p>
          <a:p>
            <a:pPr marL="512064" indent="-457200">
              <a:buFont typeface="Wingdings" pitchFamily="2" charset="2"/>
              <a:buChar char="q"/>
            </a:pPr>
            <a:r>
              <a:rPr lang="sr-Latn-ME" sz="3200" b="1" dirty="0" smtClean="0">
                <a:solidFill>
                  <a:schemeClr val="accent1">
                    <a:lumMod val="75000"/>
                  </a:schemeClr>
                </a:solidFill>
              </a:rPr>
              <a:t>Zaključak</a:t>
            </a:r>
          </a:p>
          <a:p>
            <a:endParaRPr lang="sr-Latn-ME" b="1" dirty="0">
              <a:solidFill>
                <a:schemeClr val="accent1">
                  <a:lumMod val="75000"/>
                </a:schemeClr>
              </a:solidFill>
            </a:endParaRPr>
          </a:p>
          <a:p>
            <a:pPr marL="512064" indent="-457200">
              <a:buFont typeface="Wingdings" pitchFamily="2" charset="2"/>
              <a:buChar char="q"/>
            </a:pPr>
            <a:endParaRPr lang="en-US" sz="2400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  </a:t>
            </a:r>
            <a:r>
              <a:rPr lang="sr-Latn-ME" sz="2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* </a:t>
            </a:r>
            <a:r>
              <a:rPr lang="sr-Latn-ME" sz="2400" dirty="0" smtClean="0">
                <a:solidFill>
                  <a:schemeClr val="accent1">
                    <a:lumMod val="75000"/>
                  </a:schemeClr>
                </a:solidFill>
              </a:rPr>
              <a:t>Data je g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</a:rPr>
              <a:t>eneralna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</a:rPr>
              <a:t>slika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 o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</a:rPr>
              <a:t>mogu</a:t>
            </a:r>
            <a:r>
              <a:rPr lang="sr-Latn-ME" sz="2400" dirty="0" smtClean="0">
                <a:solidFill>
                  <a:schemeClr val="accent1">
                    <a:lumMod val="75000"/>
                  </a:schemeClr>
                </a:solidFill>
              </a:rPr>
              <a:t>ćnostima injektiranja aktivne snage u zavisnosti od mjesta priključenja izvora;</a:t>
            </a:r>
          </a:p>
          <a:p>
            <a:endParaRPr lang="sr-Latn-ME" sz="24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sr-Latn-ME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sr-Latn-ME" sz="2400" dirty="0" smtClean="0">
                <a:solidFill>
                  <a:schemeClr val="accent1">
                    <a:lumMod val="75000"/>
                  </a:schemeClr>
                </a:solidFill>
              </a:rPr>
              <a:t>    </a:t>
            </a:r>
            <a:r>
              <a:rPr lang="sr-Latn-ME" sz="2400" b="1" dirty="0">
                <a:solidFill>
                  <a:schemeClr val="accent1">
                    <a:lumMod val="75000"/>
                  </a:schemeClr>
                </a:solidFill>
              </a:rPr>
              <a:t>*</a:t>
            </a:r>
            <a:r>
              <a:rPr lang="sr-Latn-ME" sz="2400" dirty="0" smtClean="0">
                <a:solidFill>
                  <a:schemeClr val="accent1">
                    <a:lumMod val="75000"/>
                  </a:schemeClr>
                </a:solidFill>
              </a:rPr>
              <a:t> Uticaj izvora aktivne snage na naponski profil izvoda zavisi od mjesta priključenja izvora;</a:t>
            </a:r>
          </a:p>
          <a:p>
            <a:endParaRPr lang="sr-Latn-ME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sr-Latn-ME" sz="24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sr-Latn-ME" sz="2400" dirty="0" smtClean="0">
                <a:solidFill>
                  <a:schemeClr val="accent1">
                    <a:lumMod val="75000"/>
                  </a:schemeClr>
                </a:solidFill>
              </a:rPr>
              <a:t>    </a:t>
            </a:r>
            <a:r>
              <a:rPr lang="sr-Latn-ME" sz="2400" b="1" dirty="0">
                <a:solidFill>
                  <a:schemeClr val="accent1">
                    <a:lumMod val="75000"/>
                  </a:schemeClr>
                </a:solidFill>
              </a:rPr>
              <a:t>*</a:t>
            </a:r>
            <a:r>
              <a:rPr lang="sr-Latn-ME" sz="2400" dirty="0" smtClean="0">
                <a:solidFill>
                  <a:schemeClr val="accent1">
                    <a:lumMod val="75000"/>
                  </a:schemeClr>
                </a:solidFill>
              </a:rPr>
              <a:t> PV izvor može izazvati neželjeni rast napona;</a:t>
            </a:r>
          </a:p>
          <a:p>
            <a:endParaRPr lang="sr-Latn-ME" sz="24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sr-Latn-ME" sz="24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sr-Latn-ME" sz="2400" b="1" dirty="0" smtClean="0">
                <a:solidFill>
                  <a:schemeClr val="accent1">
                    <a:lumMod val="75000"/>
                  </a:schemeClr>
                </a:solidFill>
              </a:rPr>
              <a:t>    * </a:t>
            </a:r>
            <a:r>
              <a:rPr lang="sr-Latn-ME" sz="2400" dirty="0" smtClean="0">
                <a:solidFill>
                  <a:schemeClr val="accent1">
                    <a:lumMod val="75000"/>
                  </a:schemeClr>
                </a:solidFill>
              </a:rPr>
              <a:t>Veoma je važno pravilno dimenzionisati PV izvor u skladu sa </a:t>
            </a:r>
          </a:p>
          <a:p>
            <a:r>
              <a:rPr lang="sr-Latn-ME" sz="2400" dirty="0" smtClean="0">
                <a:solidFill>
                  <a:schemeClr val="accent1">
                    <a:lumMod val="75000"/>
                  </a:schemeClr>
                </a:solidFill>
              </a:rPr>
              <a:t>mjestom priključenja;</a:t>
            </a:r>
          </a:p>
          <a:p>
            <a:r>
              <a:rPr lang="sr-Latn-ME" sz="2200" dirty="0">
                <a:solidFill>
                  <a:schemeClr val="accent1"/>
                </a:solidFill>
              </a:rPr>
              <a:t> </a:t>
            </a:r>
            <a:r>
              <a:rPr lang="sr-Latn-ME" sz="2200" dirty="0" smtClean="0">
                <a:solidFill>
                  <a:schemeClr val="accent1"/>
                </a:solidFill>
              </a:rPr>
              <a:t> </a:t>
            </a:r>
          </a:p>
          <a:p>
            <a:r>
              <a:rPr lang="sr-Latn-ME" dirty="0">
                <a:solidFill>
                  <a:schemeClr val="accent1"/>
                </a:solidFill>
              </a:rPr>
              <a:t> </a:t>
            </a:r>
            <a:r>
              <a:rPr lang="sr-Latn-ME" dirty="0" smtClean="0">
                <a:solidFill>
                  <a:schemeClr val="accent1"/>
                </a:solidFill>
              </a:rPr>
              <a:t>  </a:t>
            </a:r>
            <a:endParaRPr lang="sr-Latn-ME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80269-ECAA-4F2E-9296-40B1E506AC83}" type="slidenum">
              <a:rPr lang="en-US" smtClean="0">
                <a:solidFill>
                  <a:srgbClr val="000000"/>
                </a:solidFill>
              </a:rPr>
              <a:pPr/>
              <a:t>11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7993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512064" indent="-457200">
              <a:buFont typeface="Wingdings" pitchFamily="2" charset="2"/>
              <a:buChar char="q"/>
            </a:pPr>
            <a:endParaRPr lang="sr-Latn-ME" b="1" dirty="0" smtClean="0">
              <a:solidFill>
                <a:schemeClr val="accent1"/>
              </a:solidFill>
            </a:endParaRPr>
          </a:p>
          <a:p>
            <a:pPr marL="512064" indent="-457200">
              <a:buFont typeface="Wingdings" pitchFamily="2" charset="2"/>
              <a:buChar char="q"/>
            </a:pPr>
            <a:r>
              <a:rPr lang="sr-Latn-ME" sz="3000" b="1" dirty="0" smtClean="0">
                <a:solidFill>
                  <a:schemeClr val="accent1">
                    <a:lumMod val="75000"/>
                  </a:schemeClr>
                </a:solidFill>
              </a:rPr>
              <a:t>Zaključak</a:t>
            </a:r>
            <a:endParaRPr lang="en-US" sz="30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sr-Latn-ME" sz="2200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sr-Latn-ME" sz="22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sr-Latn-ME" sz="2200" dirty="0" smtClean="0">
                <a:solidFill>
                  <a:schemeClr val="accent1">
                    <a:lumMod val="75000"/>
                  </a:schemeClr>
                </a:solidFill>
              </a:rPr>
              <a:t>   </a:t>
            </a:r>
            <a:r>
              <a:rPr lang="sr-Latn-ME" sz="2200" b="1" dirty="0">
                <a:solidFill>
                  <a:schemeClr val="accent1">
                    <a:lumMod val="75000"/>
                  </a:schemeClr>
                </a:solidFill>
              </a:rPr>
              <a:t>*</a:t>
            </a:r>
            <a:r>
              <a:rPr lang="sr-Latn-ME" sz="2200" dirty="0" smtClean="0">
                <a:solidFill>
                  <a:schemeClr val="accent1">
                    <a:lumMod val="75000"/>
                  </a:schemeClr>
                </a:solidFill>
              </a:rPr>
              <a:t> Optimalni uslovi rada PV sistema i bolje naponske prilike, mogu se postići zahvaljujući svojstvu invertora da troši ili proizvodi reaktivnu snagu;</a:t>
            </a:r>
            <a:endParaRPr lang="en-US" sz="2200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sr-Latn-ME" sz="2200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sz="22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sr-Latn-ME" sz="2400" dirty="0">
                <a:solidFill>
                  <a:schemeClr val="accent1"/>
                </a:solidFill>
              </a:rPr>
              <a:t> </a:t>
            </a:r>
            <a:r>
              <a:rPr lang="sr-Latn-ME" sz="2200" b="1" dirty="0">
                <a:solidFill>
                  <a:schemeClr val="accent1">
                    <a:lumMod val="75000"/>
                  </a:schemeClr>
                </a:solidFill>
              </a:rPr>
              <a:t>*</a:t>
            </a:r>
            <a:r>
              <a:rPr lang="sr-Latn-ME" sz="24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sr-Latn-ME" sz="2200" dirty="0">
                <a:solidFill>
                  <a:schemeClr val="accent1">
                    <a:lumMod val="75000"/>
                  </a:schemeClr>
                </a:solidFill>
              </a:rPr>
              <a:t>Primjerom su prikazane tehničke mogućnosti za povećanje PV proizvodnje;</a:t>
            </a:r>
            <a:endParaRPr lang="sr-Latn-ME" sz="2200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sz="2200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sr-Latn-ME" sz="22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sr-Latn-ME" sz="2200" dirty="0" smtClean="0">
                <a:solidFill>
                  <a:schemeClr val="accent1">
                    <a:lumMod val="75000"/>
                  </a:schemeClr>
                </a:solidFill>
              </a:rPr>
              <a:t>   </a:t>
            </a:r>
            <a:r>
              <a:rPr lang="sr-Latn-ME" sz="2200" b="1" dirty="0">
                <a:solidFill>
                  <a:schemeClr val="accent1">
                    <a:lumMod val="75000"/>
                  </a:schemeClr>
                </a:solidFill>
              </a:rPr>
              <a:t>* </a:t>
            </a:r>
            <a:r>
              <a:rPr lang="sr-Latn-ME" sz="2200" dirty="0" smtClean="0">
                <a:solidFill>
                  <a:schemeClr val="accent1">
                    <a:lumMod val="75000"/>
                  </a:schemeClr>
                </a:solidFill>
              </a:rPr>
              <a:t>Jasni su razlozi za uključenje PV izvora u regulaciju napona: poboljšanje rada EES-a, porast zastupljenosti PV izvora u distribuiranoj proizvodnji.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80269-ECAA-4F2E-9296-40B1E506AC83}" type="slidenum">
              <a:rPr lang="en-US" smtClean="0">
                <a:solidFill>
                  <a:srgbClr val="000000"/>
                </a:solidFill>
              </a:rPr>
              <a:pPr/>
              <a:t>12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7540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512064" indent="-457200">
              <a:buFont typeface="Wingdings" pitchFamily="2" charset="2"/>
              <a:buChar char="q"/>
            </a:pPr>
            <a:endParaRPr lang="sr-Latn-ME" sz="3000" b="1" dirty="0" smtClean="0">
              <a:solidFill>
                <a:schemeClr val="accent1"/>
              </a:solidFill>
            </a:endParaRPr>
          </a:p>
          <a:p>
            <a:pPr marL="512064" indent="-457200">
              <a:buFont typeface="Wingdings" pitchFamily="2" charset="2"/>
              <a:buChar char="q"/>
            </a:pPr>
            <a:r>
              <a:rPr lang="sr-Latn-ME" sz="3000" b="1" dirty="0" smtClean="0">
                <a:solidFill>
                  <a:schemeClr val="accent1">
                    <a:lumMod val="75000"/>
                  </a:schemeClr>
                </a:solidFill>
              </a:rPr>
              <a:t>Pitanje recenzenta:</a:t>
            </a:r>
          </a:p>
          <a:p>
            <a:pPr marL="512064" indent="-457200">
              <a:buFont typeface="Wingdings" pitchFamily="2" charset="2"/>
              <a:buChar char="q"/>
            </a:pPr>
            <a:endParaRPr lang="sr-Latn-ME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</a:rPr>
              <a:t>U </a:t>
            </a:r>
            <a:r>
              <a:rPr lang="en-US" sz="2200" dirty="0">
                <a:solidFill>
                  <a:schemeClr val="accent1">
                    <a:lumMod val="75000"/>
                  </a:schemeClr>
                </a:solidFill>
              </a:rPr>
              <a:t>kojoj mjeri modelovanje izvora </a:t>
            </a:r>
            <a:r>
              <a:rPr lang="en-US" sz="2200" dirty="0" err="1" smtClean="0">
                <a:solidFill>
                  <a:schemeClr val="accent1">
                    <a:lumMod val="75000"/>
                  </a:schemeClr>
                </a:solidFill>
              </a:rPr>
              <a:t>beskona</a:t>
            </a:r>
            <a:r>
              <a:rPr lang="sr-Latn-ME" sz="2200" dirty="0" smtClean="0">
                <a:solidFill>
                  <a:schemeClr val="accent1">
                    <a:lumMod val="75000"/>
                  </a:schemeClr>
                </a:solidFill>
              </a:rPr>
              <a:t>č</a:t>
            </a:r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</a:rPr>
              <a:t>no </a:t>
            </a:r>
            <a:r>
              <a:rPr lang="en-US" sz="2200" dirty="0">
                <a:solidFill>
                  <a:schemeClr val="accent1">
                    <a:lumMod val="75000"/>
                  </a:schemeClr>
                </a:solidFill>
              </a:rPr>
              <a:t>krutom mrežom </a:t>
            </a:r>
            <a:endParaRPr lang="en-US" sz="22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2200" dirty="0" err="1" smtClean="0">
                <a:solidFill>
                  <a:schemeClr val="accent1">
                    <a:lumMod val="75000"/>
                  </a:schemeClr>
                </a:solidFill>
              </a:rPr>
              <a:t>uti</a:t>
            </a:r>
            <a:r>
              <a:rPr lang="sr-Latn-ME" sz="2200" dirty="0" smtClean="0">
                <a:solidFill>
                  <a:schemeClr val="accent1">
                    <a:lumMod val="75000"/>
                  </a:schemeClr>
                </a:solidFill>
              </a:rPr>
              <a:t>č</a:t>
            </a:r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</a:rPr>
              <a:t>e </a:t>
            </a:r>
            <a:r>
              <a:rPr lang="en-US" sz="2200" dirty="0">
                <a:solidFill>
                  <a:schemeClr val="accent1">
                    <a:lumMod val="75000"/>
                  </a:schemeClr>
                </a:solidFill>
              </a:rPr>
              <a:t>na dobijene rezultate</a:t>
            </a:r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</a:rPr>
              <a:t>?</a:t>
            </a:r>
            <a:endParaRPr lang="sr-Latn-ME" sz="2200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sr-Latn-ME" b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sr-Latn-ME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sr-Latn-ME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sr-Latn-ME" sz="2200" dirty="0" smtClean="0">
                <a:solidFill>
                  <a:schemeClr val="accent1">
                    <a:lumMod val="75000"/>
                  </a:schemeClr>
                </a:solidFill>
              </a:rPr>
              <a:t>   * Modelovanje ostalog dijela EES-a (koji je neuporedivo veći od posmatrane mreže) krutom mrežom, ne umanjuje tačnost rezultata.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80269-ECAA-4F2E-9296-40B1E506AC83}" type="slidenum">
              <a:rPr lang="en-US" smtClean="0">
                <a:solidFill>
                  <a:srgbClr val="000000"/>
                </a:solidFill>
              </a:rPr>
              <a:pPr/>
              <a:t>13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9305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en-US" dirty="0" smtClean="0"/>
          </a:p>
          <a:p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pPr marL="397764" indent="-342900">
              <a:buFont typeface="Wingdings" pitchFamily="2" charset="2"/>
              <a:buChar char="q"/>
            </a:pPr>
            <a:r>
              <a:rPr lang="en-US" sz="2200" b="1" dirty="0" smtClean="0">
                <a:solidFill>
                  <a:schemeClr val="accent1">
                    <a:lumMod val="75000"/>
                  </a:schemeClr>
                </a:solidFill>
              </a:rPr>
              <a:t>Predmet</a:t>
            </a:r>
            <a:r>
              <a:rPr lang="sr-Latn-ME" sz="2200" b="1" dirty="0" smtClean="0">
                <a:solidFill>
                  <a:schemeClr val="accent1">
                    <a:lumMod val="75000"/>
                  </a:schemeClr>
                </a:solidFill>
              </a:rPr>
              <a:t>:</a:t>
            </a:r>
            <a:r>
              <a:rPr lang="sr-Latn-ME" sz="2200" dirty="0" smtClean="0">
                <a:solidFill>
                  <a:schemeClr val="accent1">
                    <a:lumMod val="75000"/>
                  </a:schemeClr>
                </a:solidFill>
              </a:rPr>
              <a:t> Uticaj PV distribuiranih izvora na naponske prilike  </a:t>
            </a:r>
          </a:p>
          <a:p>
            <a:r>
              <a:rPr lang="sr-Latn-ME" sz="22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sr-Latn-ME" sz="2200" dirty="0" smtClean="0">
                <a:solidFill>
                  <a:schemeClr val="accent1">
                    <a:lumMod val="75000"/>
                  </a:schemeClr>
                </a:solidFill>
              </a:rPr>
              <a:t>    NN radijalne mreže;</a:t>
            </a:r>
          </a:p>
          <a:p>
            <a:endParaRPr lang="sr-Latn-ME" sz="2200" dirty="0">
              <a:solidFill>
                <a:schemeClr val="accent1">
                  <a:lumMod val="75000"/>
                </a:schemeClr>
              </a:solidFill>
            </a:endParaRPr>
          </a:p>
          <a:p>
            <a:pPr marL="397764" indent="-342900">
              <a:buFont typeface="Wingdings" pitchFamily="2" charset="2"/>
              <a:buChar char="q"/>
            </a:pPr>
            <a:r>
              <a:rPr lang="sr-Latn-ME" sz="2200" b="1" dirty="0" smtClean="0">
                <a:solidFill>
                  <a:schemeClr val="accent1">
                    <a:lumMod val="75000"/>
                  </a:schemeClr>
                </a:solidFill>
              </a:rPr>
              <a:t>Motivacija: </a:t>
            </a:r>
            <a:r>
              <a:rPr lang="sr-Latn-ME" sz="2200" dirty="0">
                <a:solidFill>
                  <a:schemeClr val="accent1">
                    <a:lumMod val="75000"/>
                  </a:schemeClr>
                </a:solidFill>
              </a:rPr>
              <a:t>E</a:t>
            </a:r>
            <a:r>
              <a:rPr lang="sr-Latn-ME" sz="2200" dirty="0" smtClean="0">
                <a:solidFill>
                  <a:schemeClr val="accent1">
                    <a:lumMod val="75000"/>
                  </a:schemeClr>
                </a:solidFill>
              </a:rPr>
              <a:t>kspanzija PV sistema i njihova vrlo komercijalna tehnologija, veća sigurnost snabdijevanja, promjena karaktera radijalne mreže;</a:t>
            </a:r>
          </a:p>
          <a:p>
            <a:endParaRPr lang="sr-Latn-ME" sz="22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397764" indent="-342900">
              <a:buFont typeface="Wingdings" pitchFamily="2" charset="2"/>
              <a:buChar char="q"/>
            </a:pPr>
            <a:r>
              <a:rPr lang="sr-Latn-ME" sz="2200" b="1" dirty="0" smtClean="0">
                <a:solidFill>
                  <a:schemeClr val="accent1">
                    <a:lumMod val="75000"/>
                  </a:schemeClr>
                </a:solidFill>
              </a:rPr>
              <a:t>Realizacija: </a:t>
            </a:r>
            <a:r>
              <a:rPr lang="sr-Latn-ME" sz="2200" dirty="0" smtClean="0">
                <a:solidFill>
                  <a:schemeClr val="accent1">
                    <a:lumMod val="75000"/>
                  </a:schemeClr>
                </a:solidFill>
              </a:rPr>
              <a:t>Realni podaci o NN mreži i savremene metode i alati za analizu EES-a;</a:t>
            </a:r>
            <a:endParaRPr lang="sr-Latn-ME" sz="2200" dirty="0">
              <a:solidFill>
                <a:schemeClr val="accent1">
                  <a:lumMod val="75000"/>
                </a:schemeClr>
              </a:solidFill>
            </a:endParaRPr>
          </a:p>
          <a:p>
            <a:pPr marL="397764" indent="-342900">
              <a:buFont typeface="Wingdings" pitchFamily="2" charset="2"/>
              <a:buChar char="q"/>
            </a:pPr>
            <a:endParaRPr lang="sr-Latn-ME" sz="22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397764" indent="-342900">
              <a:buFont typeface="Wingdings" pitchFamily="2" charset="2"/>
              <a:buChar char="q"/>
            </a:pPr>
            <a:r>
              <a:rPr lang="sr-Latn-ME" sz="2200" b="1" dirty="0" smtClean="0">
                <a:solidFill>
                  <a:schemeClr val="accent1">
                    <a:lumMod val="75000"/>
                  </a:schemeClr>
                </a:solidFill>
              </a:rPr>
              <a:t>Cilj: </a:t>
            </a:r>
            <a:r>
              <a:rPr lang="sr-Latn-ME" sz="2200" dirty="0">
                <a:solidFill>
                  <a:schemeClr val="accent1">
                    <a:lumMod val="75000"/>
                  </a:schemeClr>
                </a:solidFill>
              </a:rPr>
              <a:t>P</a:t>
            </a:r>
            <a:r>
              <a:rPr lang="sr-Latn-ME" sz="2200" dirty="0" smtClean="0">
                <a:solidFill>
                  <a:schemeClr val="accent1">
                    <a:lumMod val="75000"/>
                  </a:schemeClr>
                </a:solidFill>
              </a:rPr>
              <a:t>ronalaženje optimalnih parametara rada PV sistema za bolje naponske prilike uz uvažavanje mogućnosti invertora, a uzimajući u obzir poziciju priključenja i snagu izvora.</a:t>
            </a:r>
            <a:endParaRPr lang="en-US" sz="2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80269-ECAA-4F2E-9296-40B1E506AC83}" type="slidenum">
              <a:rPr lang="en-US" smtClean="0">
                <a:solidFill>
                  <a:srgbClr val="000000"/>
                </a:solidFill>
              </a:rPr>
              <a:pPr/>
              <a:t>2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8782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10000"/>
          </a:bodyPr>
          <a:lstStyle/>
          <a:p>
            <a:endParaRPr lang="it-IT" dirty="0"/>
          </a:p>
          <a:p>
            <a:pPr marL="397764" indent="-342900">
              <a:buFont typeface="Wingdings" pitchFamily="2" charset="2"/>
              <a:buChar char="Ø"/>
            </a:pPr>
            <a:r>
              <a:rPr lang="it-IT" sz="2200" dirty="0" smtClean="0">
                <a:solidFill>
                  <a:schemeClr val="tx1"/>
                </a:solidFill>
              </a:rPr>
              <a:t>Modelovanje trafo reona</a:t>
            </a:r>
            <a:r>
              <a:rPr lang="sr-Latn-ME" sz="2200" dirty="0" smtClean="0">
                <a:solidFill>
                  <a:schemeClr val="tx1"/>
                </a:solidFill>
              </a:rPr>
              <a:t> prigradske trafostanice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Gostilj</a:t>
            </a:r>
            <a:r>
              <a:rPr lang="sr-Latn-ME" sz="2200" dirty="0" smtClean="0">
                <a:solidFill>
                  <a:schemeClr val="tx1"/>
                </a:solidFill>
              </a:rPr>
              <a:t> u Podgorici;</a:t>
            </a:r>
            <a:r>
              <a:rPr lang="it-IT" sz="2200" dirty="0" smtClean="0">
                <a:solidFill>
                  <a:schemeClr val="tx1"/>
                </a:solidFill>
              </a:rPr>
              <a:t> </a:t>
            </a:r>
            <a:endParaRPr lang="sr-Latn-ME" sz="2200" dirty="0" smtClean="0">
              <a:solidFill>
                <a:schemeClr val="tx1"/>
              </a:solidFill>
            </a:endParaRPr>
          </a:p>
          <a:p>
            <a:pPr marL="397764" indent="-342900">
              <a:buFont typeface="Wingdings" pitchFamily="2" charset="2"/>
              <a:buChar char="Ø"/>
            </a:pPr>
            <a:r>
              <a:rPr lang="sr-Latn-ME" sz="2200" dirty="0" smtClean="0">
                <a:solidFill>
                  <a:schemeClr val="tx1"/>
                </a:solidFill>
              </a:rPr>
              <a:t>Tretiran je Izvod 2;</a:t>
            </a:r>
          </a:p>
          <a:p>
            <a:endParaRPr lang="it-IT" dirty="0">
              <a:solidFill>
                <a:schemeClr val="tx1"/>
              </a:solidFill>
            </a:endParaRPr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pPr algn="ctr"/>
            <a:endParaRPr lang="it-IT" dirty="0">
              <a:solidFill>
                <a:schemeClr val="tx1"/>
              </a:solidFill>
            </a:endParaRPr>
          </a:p>
          <a:p>
            <a:pPr algn="ctr"/>
            <a:endParaRPr lang="it-IT" dirty="0" smtClean="0">
              <a:solidFill>
                <a:schemeClr val="tx1"/>
              </a:solidFill>
            </a:endParaRPr>
          </a:p>
          <a:p>
            <a:pPr algn="ctr"/>
            <a:endParaRPr lang="sr-Latn-ME" dirty="0" smtClean="0">
              <a:solidFill>
                <a:schemeClr val="tx1"/>
              </a:solidFill>
            </a:endParaRPr>
          </a:p>
          <a:p>
            <a:pPr algn="ctr"/>
            <a:endParaRPr lang="sr-Latn-ME" dirty="0" smtClean="0">
              <a:solidFill>
                <a:schemeClr val="tx1"/>
              </a:solidFill>
            </a:endParaRPr>
          </a:p>
          <a:p>
            <a:pPr algn="ctr"/>
            <a:endParaRPr lang="sr-Latn-ME" dirty="0">
              <a:solidFill>
                <a:schemeClr val="tx1"/>
              </a:solidFill>
            </a:endParaRPr>
          </a:p>
          <a:p>
            <a:pPr algn="ctr"/>
            <a:endParaRPr lang="sr-Latn-ME" sz="1800" dirty="0" smtClean="0">
              <a:solidFill>
                <a:schemeClr val="tx1"/>
              </a:solidFill>
            </a:endParaRPr>
          </a:p>
          <a:p>
            <a:pPr algn="ctr"/>
            <a:r>
              <a:rPr lang="it-IT" sz="1600" dirty="0" smtClean="0">
                <a:solidFill>
                  <a:schemeClr val="tx1"/>
                </a:solidFill>
              </a:rPr>
              <a:t>Slika </a:t>
            </a:r>
            <a:r>
              <a:rPr lang="it-IT" sz="1600" dirty="0">
                <a:solidFill>
                  <a:schemeClr val="tx1"/>
                </a:solidFill>
              </a:rPr>
              <a:t>1. Posmatrani trafo reon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80269-ECAA-4F2E-9296-40B1E506AC83}" type="slidenum">
              <a:rPr lang="en-US" smtClean="0">
                <a:solidFill>
                  <a:srgbClr val="000000"/>
                </a:solidFill>
              </a:rPr>
              <a:pPr/>
              <a:t>3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1028" name="Picture 4" descr="D:\neplan\slika mreza 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3888" y="1219200"/>
            <a:ext cx="6767355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0179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80269-ECAA-4F2E-9296-40B1E506AC83}" type="slidenum">
              <a:rPr lang="en-US" smtClean="0">
                <a:solidFill>
                  <a:srgbClr val="000000"/>
                </a:solidFill>
              </a:rPr>
              <a:pPr/>
              <a:t>4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85000" lnSpcReduction="10000"/>
          </a:bodyPr>
          <a:lstStyle/>
          <a:p>
            <a:pPr marL="397764" indent="-342900">
              <a:buFont typeface="Wingdings" pitchFamily="2" charset="2"/>
              <a:buChar char="Ø"/>
            </a:pPr>
            <a:endParaRPr lang="sr-Latn-ME" sz="2400" dirty="0" smtClean="0">
              <a:solidFill>
                <a:schemeClr val="tx1"/>
              </a:solidFill>
            </a:endParaRPr>
          </a:p>
          <a:p>
            <a:pPr marL="397764" indent="-342900">
              <a:buFont typeface="Wingdings" pitchFamily="2" charset="2"/>
              <a:buChar char="Ø"/>
            </a:pPr>
            <a:r>
              <a:rPr lang="sr-Latn-ME" sz="2400" dirty="0" smtClean="0">
                <a:solidFill>
                  <a:schemeClr val="tx1"/>
                </a:solidFill>
              </a:rPr>
              <a:t>S</a:t>
            </a:r>
            <a:r>
              <a:rPr lang="it-IT" sz="2400" dirty="0" smtClean="0">
                <a:solidFill>
                  <a:schemeClr val="tx1"/>
                </a:solidFill>
              </a:rPr>
              <a:t>imulacije </a:t>
            </a:r>
            <a:r>
              <a:rPr lang="it-IT" sz="2400" dirty="0">
                <a:solidFill>
                  <a:schemeClr val="tx1"/>
                </a:solidFill>
              </a:rPr>
              <a:t>u re</a:t>
            </a:r>
            <a:r>
              <a:rPr lang="sr-Latn-ME" sz="2400" dirty="0">
                <a:solidFill>
                  <a:schemeClr val="tx1"/>
                </a:solidFill>
              </a:rPr>
              <a:t>žimima </a:t>
            </a:r>
            <a:r>
              <a:rPr lang="sr-Latn-ME" sz="2400" dirty="0" smtClean="0">
                <a:solidFill>
                  <a:schemeClr val="tx1"/>
                </a:solidFill>
              </a:rPr>
              <a:t>srednj</a:t>
            </a:r>
            <a:r>
              <a:rPr lang="en-US" sz="2400" dirty="0" err="1" smtClean="0">
                <a:solidFill>
                  <a:schemeClr val="tx1"/>
                </a:solidFill>
              </a:rPr>
              <a:t>eg</a:t>
            </a:r>
            <a:r>
              <a:rPr lang="sr-Latn-ME" sz="2400" dirty="0" smtClean="0">
                <a:solidFill>
                  <a:schemeClr val="tx1"/>
                </a:solidFill>
              </a:rPr>
              <a:t> </a:t>
            </a:r>
            <a:r>
              <a:rPr lang="sr-Latn-ME" sz="2400" dirty="0">
                <a:solidFill>
                  <a:schemeClr val="tx1"/>
                </a:solidFill>
              </a:rPr>
              <a:t>i </a:t>
            </a:r>
            <a:r>
              <a:rPr lang="sr-Latn-ME" sz="2400" dirty="0" smtClean="0">
                <a:solidFill>
                  <a:schemeClr val="tx1"/>
                </a:solidFill>
              </a:rPr>
              <a:t>maksimaln</a:t>
            </a:r>
            <a:r>
              <a:rPr lang="en-US" sz="2400" dirty="0" err="1" smtClean="0">
                <a:solidFill>
                  <a:schemeClr val="tx1"/>
                </a:solidFill>
              </a:rPr>
              <a:t>og</a:t>
            </a:r>
            <a:r>
              <a:rPr lang="sr-Latn-ME" sz="2400" dirty="0" smtClean="0">
                <a:solidFill>
                  <a:schemeClr val="tx1"/>
                </a:solidFill>
              </a:rPr>
              <a:t> </a:t>
            </a:r>
            <a:r>
              <a:rPr lang="sr-Latn-ME" sz="2400" dirty="0">
                <a:solidFill>
                  <a:schemeClr val="tx1"/>
                </a:solidFill>
              </a:rPr>
              <a:t>opterećenja</a:t>
            </a:r>
            <a:r>
              <a:rPr lang="sr-Latn-ME" sz="2400" dirty="0" smtClean="0">
                <a:solidFill>
                  <a:schemeClr val="tx1"/>
                </a:solidFill>
              </a:rPr>
              <a:t>;</a:t>
            </a:r>
          </a:p>
          <a:p>
            <a:pPr marL="397764" indent="-342900">
              <a:buFont typeface="Wingdings" pitchFamily="2" charset="2"/>
              <a:buChar char="Ø"/>
            </a:pPr>
            <a:r>
              <a:rPr lang="sr-Latn-ME" sz="2400" dirty="0">
                <a:solidFill>
                  <a:schemeClr val="tx1"/>
                </a:solidFill>
              </a:rPr>
              <a:t>Granične vrijednosti </a:t>
            </a:r>
            <a:r>
              <a:rPr lang="sr-Latn-ME" sz="2400" dirty="0" smtClean="0">
                <a:solidFill>
                  <a:schemeClr val="tx1"/>
                </a:solidFill>
              </a:rPr>
              <a:t>napona;</a:t>
            </a:r>
          </a:p>
          <a:p>
            <a:pPr marL="397764" indent="-342900">
              <a:buFont typeface="Wingdings" pitchFamily="2" charset="2"/>
              <a:buChar char="Ø"/>
            </a:pPr>
            <a:r>
              <a:rPr lang="sr-Latn-ME" sz="2400" dirty="0" smtClean="0">
                <a:solidFill>
                  <a:schemeClr val="tx1"/>
                </a:solidFill>
              </a:rPr>
              <a:t>Polazni osnov - naponski profil duž izvoda prije priključenja PV izvora;</a:t>
            </a:r>
            <a:endParaRPr lang="it-IT" sz="2400" dirty="0">
              <a:solidFill>
                <a:schemeClr val="tx1"/>
              </a:solidFill>
            </a:endParaRPr>
          </a:p>
          <a:p>
            <a:endParaRPr lang="sr-Latn-ME" dirty="0">
              <a:solidFill>
                <a:schemeClr val="tx1"/>
              </a:solidFill>
            </a:endParaRPr>
          </a:p>
          <a:p>
            <a:endParaRPr lang="sr-Latn-ME" dirty="0" smtClean="0"/>
          </a:p>
          <a:p>
            <a:pPr marL="397764" indent="-342900">
              <a:buFont typeface="Wingdings" pitchFamily="2" charset="2"/>
              <a:buChar char="Ø"/>
            </a:pPr>
            <a:endParaRPr lang="sr-Latn-ME" dirty="0" smtClean="0"/>
          </a:p>
          <a:p>
            <a:endParaRPr lang="sr-Latn-ME" dirty="0"/>
          </a:p>
          <a:p>
            <a:endParaRPr lang="sr-Latn-ME" dirty="0" smtClean="0"/>
          </a:p>
          <a:p>
            <a:endParaRPr lang="sr-Latn-ME" dirty="0"/>
          </a:p>
          <a:p>
            <a:endParaRPr lang="sr-Latn-ME" dirty="0" smtClean="0"/>
          </a:p>
          <a:p>
            <a:endParaRPr lang="sr-Latn-ME" dirty="0"/>
          </a:p>
          <a:p>
            <a:endParaRPr lang="sr-Latn-ME" dirty="0" smtClean="0"/>
          </a:p>
          <a:p>
            <a:endParaRPr lang="sr-Latn-ME" dirty="0"/>
          </a:p>
          <a:p>
            <a:endParaRPr lang="sr-Latn-ME" dirty="0" smtClean="0"/>
          </a:p>
          <a:p>
            <a:endParaRPr lang="sr-Latn-ME" dirty="0"/>
          </a:p>
          <a:p>
            <a:endParaRPr lang="sr-Latn-ME" dirty="0" smtClean="0"/>
          </a:p>
          <a:p>
            <a:endParaRPr lang="sr-Latn-ME" dirty="0"/>
          </a:p>
          <a:p>
            <a:endParaRPr lang="sr-Latn-ME" dirty="0" smtClean="0"/>
          </a:p>
          <a:p>
            <a:endParaRPr lang="sr-Latn-ME" dirty="0"/>
          </a:p>
          <a:p>
            <a:endParaRPr lang="sr-Latn-ME" dirty="0" smtClean="0"/>
          </a:p>
          <a:p>
            <a:endParaRPr lang="sr-Latn-ME" dirty="0"/>
          </a:p>
          <a:p>
            <a:pPr algn="ctr"/>
            <a:r>
              <a:rPr lang="sr-Latn-ME" sz="1800" dirty="0" smtClean="0">
                <a:solidFill>
                  <a:schemeClr val="tx1"/>
                </a:solidFill>
              </a:rPr>
              <a:t>Slika </a:t>
            </a:r>
            <a:r>
              <a:rPr lang="sr-Latn-ME" sz="1800" dirty="0">
                <a:solidFill>
                  <a:schemeClr val="tx1"/>
                </a:solidFill>
              </a:rPr>
              <a:t>2. Naponski profil </a:t>
            </a:r>
            <a:r>
              <a:rPr lang="sr-Latn-ME" sz="1800" dirty="0" smtClean="0">
                <a:solidFill>
                  <a:schemeClr val="tx1"/>
                </a:solidFill>
              </a:rPr>
              <a:t>posmatranog </a:t>
            </a:r>
            <a:r>
              <a:rPr lang="sr-Latn-ME" sz="1800" dirty="0">
                <a:solidFill>
                  <a:schemeClr val="tx1"/>
                </a:solidFill>
              </a:rPr>
              <a:t>izvoda pri maksimalniom i srednjem opterećenju mreže</a:t>
            </a:r>
            <a:endParaRPr lang="sr-Latn-ME" sz="1800" dirty="0" smtClean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524000"/>
            <a:ext cx="6516784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67078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80269-ECAA-4F2E-9296-40B1E506AC83}" type="slidenum">
              <a:rPr lang="en-US" smtClean="0">
                <a:solidFill>
                  <a:srgbClr val="000000"/>
                </a:solidFill>
              </a:rPr>
              <a:pPr/>
              <a:t>5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0" y="24702"/>
            <a:ext cx="9144000" cy="6858000"/>
          </a:xfrm>
        </p:spPr>
        <p:txBody>
          <a:bodyPr>
            <a:normAutofit fontScale="92500" lnSpcReduction="20000"/>
          </a:bodyPr>
          <a:lstStyle/>
          <a:p>
            <a:pPr marL="397764" indent="-342900">
              <a:buFont typeface="Wingdings" pitchFamily="2" charset="2"/>
              <a:buChar char="Ø"/>
            </a:pPr>
            <a:endParaRPr lang="sr-Latn-ME" sz="2200" dirty="0" smtClean="0">
              <a:solidFill>
                <a:schemeClr val="tx1"/>
              </a:solidFill>
            </a:endParaRPr>
          </a:p>
          <a:p>
            <a:pPr marL="397764" indent="-342900">
              <a:buFont typeface="Wingdings" pitchFamily="2" charset="2"/>
              <a:buChar char="Ø"/>
            </a:pPr>
            <a:r>
              <a:rPr lang="sr-Latn-ME" sz="2200" dirty="0" smtClean="0">
                <a:solidFill>
                  <a:schemeClr val="tx1"/>
                </a:solidFill>
              </a:rPr>
              <a:t>Priključenje PV izvora različitih instalisanih snaga na različitim lokacijama izvoda;</a:t>
            </a:r>
          </a:p>
          <a:p>
            <a:pPr marL="397764" indent="-342900">
              <a:buFont typeface="Wingdings" pitchFamily="2" charset="2"/>
              <a:buChar char="Ø"/>
            </a:pPr>
            <a:r>
              <a:rPr lang="sr-Latn-ME" sz="2200" dirty="0" smtClean="0">
                <a:solidFill>
                  <a:schemeClr val="tx1"/>
                </a:solidFill>
              </a:rPr>
              <a:t>Upoređivanje njihovog uticaja na naponski profil; </a:t>
            </a:r>
          </a:p>
          <a:p>
            <a:pPr marL="397764" indent="-342900">
              <a:buFont typeface="Wingdings" pitchFamily="2" charset="2"/>
              <a:buChar char="Ø"/>
            </a:pPr>
            <a:endParaRPr lang="sr-Latn-ME" dirty="0">
              <a:solidFill>
                <a:schemeClr val="tx1"/>
              </a:solidFill>
            </a:endParaRPr>
          </a:p>
          <a:p>
            <a:pPr marL="397764" indent="-342900">
              <a:buFont typeface="Wingdings" pitchFamily="2" charset="2"/>
              <a:buChar char="Ø"/>
            </a:pPr>
            <a:endParaRPr lang="sr-Latn-ME" dirty="0" smtClean="0">
              <a:solidFill>
                <a:schemeClr val="tx1"/>
              </a:solidFill>
            </a:endParaRPr>
          </a:p>
          <a:p>
            <a:pPr marL="397764" indent="-342900">
              <a:buFont typeface="Wingdings" pitchFamily="2" charset="2"/>
              <a:buChar char="Ø"/>
            </a:pPr>
            <a:endParaRPr lang="sr-Latn-ME" dirty="0">
              <a:solidFill>
                <a:schemeClr val="tx1"/>
              </a:solidFill>
            </a:endParaRPr>
          </a:p>
          <a:p>
            <a:pPr marL="397764" indent="-342900">
              <a:buFont typeface="Wingdings" pitchFamily="2" charset="2"/>
              <a:buChar char="Ø"/>
            </a:pPr>
            <a:endParaRPr lang="sr-Latn-ME" dirty="0" smtClean="0">
              <a:solidFill>
                <a:schemeClr val="tx1"/>
              </a:solidFill>
            </a:endParaRPr>
          </a:p>
          <a:p>
            <a:pPr marL="397764" indent="-342900">
              <a:buFont typeface="Wingdings" pitchFamily="2" charset="2"/>
              <a:buChar char="Ø"/>
            </a:pPr>
            <a:endParaRPr lang="sr-Latn-ME" dirty="0">
              <a:solidFill>
                <a:schemeClr val="tx1"/>
              </a:solidFill>
            </a:endParaRPr>
          </a:p>
          <a:p>
            <a:pPr marL="397764" indent="-342900">
              <a:buFont typeface="Wingdings" pitchFamily="2" charset="2"/>
              <a:buChar char="Ø"/>
            </a:pPr>
            <a:endParaRPr lang="sr-Latn-ME" dirty="0" smtClean="0">
              <a:solidFill>
                <a:schemeClr val="tx1"/>
              </a:solidFill>
            </a:endParaRPr>
          </a:p>
          <a:p>
            <a:pPr marL="397764" indent="-342900">
              <a:buFont typeface="Wingdings" pitchFamily="2" charset="2"/>
              <a:buChar char="Ø"/>
            </a:pPr>
            <a:endParaRPr lang="sr-Latn-ME" dirty="0">
              <a:solidFill>
                <a:schemeClr val="tx1"/>
              </a:solidFill>
            </a:endParaRPr>
          </a:p>
          <a:p>
            <a:pPr marL="397764" indent="-342900">
              <a:buFont typeface="Wingdings" pitchFamily="2" charset="2"/>
              <a:buChar char="Ø"/>
            </a:pPr>
            <a:endParaRPr lang="sr-Latn-ME" dirty="0" smtClean="0">
              <a:solidFill>
                <a:schemeClr val="tx1"/>
              </a:solidFill>
            </a:endParaRPr>
          </a:p>
          <a:p>
            <a:pPr marL="397764" indent="-342900">
              <a:buFont typeface="Wingdings" pitchFamily="2" charset="2"/>
              <a:buChar char="Ø"/>
            </a:pPr>
            <a:endParaRPr lang="sr-Latn-ME" dirty="0">
              <a:solidFill>
                <a:schemeClr val="tx1"/>
              </a:solidFill>
            </a:endParaRPr>
          </a:p>
          <a:p>
            <a:pPr marL="397764" indent="-342900">
              <a:buFont typeface="Wingdings" pitchFamily="2" charset="2"/>
              <a:buChar char="Ø"/>
            </a:pPr>
            <a:endParaRPr lang="sr-Latn-ME" dirty="0" smtClean="0">
              <a:solidFill>
                <a:schemeClr val="tx1"/>
              </a:solidFill>
            </a:endParaRPr>
          </a:p>
          <a:p>
            <a:pPr marL="397764" indent="-342900">
              <a:buFont typeface="Wingdings" pitchFamily="2" charset="2"/>
              <a:buChar char="Ø"/>
            </a:pPr>
            <a:endParaRPr lang="sr-Latn-ME" dirty="0">
              <a:solidFill>
                <a:schemeClr val="tx1"/>
              </a:solidFill>
            </a:endParaRPr>
          </a:p>
          <a:p>
            <a:pPr marL="397764" indent="-342900">
              <a:buFont typeface="Wingdings" pitchFamily="2" charset="2"/>
              <a:buChar char="Ø"/>
            </a:pPr>
            <a:endParaRPr lang="sr-Latn-ME" dirty="0" smtClean="0">
              <a:solidFill>
                <a:schemeClr val="tx1"/>
              </a:solidFill>
            </a:endParaRPr>
          </a:p>
          <a:p>
            <a:pPr marL="397764" indent="-342900">
              <a:buFont typeface="Wingdings" pitchFamily="2" charset="2"/>
              <a:buChar char="Ø"/>
            </a:pPr>
            <a:endParaRPr lang="sr-Latn-ME" dirty="0">
              <a:solidFill>
                <a:schemeClr val="tx1"/>
              </a:solidFill>
            </a:endParaRPr>
          </a:p>
          <a:p>
            <a:pPr marL="397764" indent="-342900">
              <a:buFont typeface="Wingdings" pitchFamily="2" charset="2"/>
              <a:buChar char="Ø"/>
            </a:pPr>
            <a:endParaRPr lang="sr-Latn-ME" dirty="0" smtClean="0">
              <a:solidFill>
                <a:schemeClr val="tx1"/>
              </a:solidFill>
            </a:endParaRPr>
          </a:p>
          <a:p>
            <a:pPr marL="397764" indent="-342900">
              <a:buFont typeface="Wingdings" pitchFamily="2" charset="2"/>
              <a:buChar char="Ø"/>
            </a:pPr>
            <a:endParaRPr lang="sr-Latn-ME" dirty="0">
              <a:solidFill>
                <a:schemeClr val="tx1"/>
              </a:solidFill>
            </a:endParaRPr>
          </a:p>
          <a:p>
            <a:pPr marL="397764" indent="-342900">
              <a:buFont typeface="Wingdings" pitchFamily="2" charset="2"/>
              <a:buChar char="Ø"/>
            </a:pPr>
            <a:endParaRPr lang="sr-Latn-ME" dirty="0" smtClean="0">
              <a:solidFill>
                <a:schemeClr val="tx1"/>
              </a:solidFill>
            </a:endParaRPr>
          </a:p>
          <a:p>
            <a:endParaRPr lang="sr-Latn-ME" dirty="0" smtClean="0">
              <a:solidFill>
                <a:schemeClr val="tx1"/>
              </a:solidFill>
            </a:endParaRPr>
          </a:p>
          <a:p>
            <a:pPr algn="ctr"/>
            <a:r>
              <a:rPr lang="en-US" sz="1600" dirty="0" err="1" smtClean="0">
                <a:solidFill>
                  <a:schemeClr val="tx1"/>
                </a:solidFill>
              </a:rPr>
              <a:t>Slika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3. </a:t>
            </a:r>
            <a:r>
              <a:rPr lang="en-US" sz="1600" dirty="0" err="1" smtClean="0">
                <a:solidFill>
                  <a:schemeClr val="tx1"/>
                </a:solidFill>
              </a:rPr>
              <a:t>Naponski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profil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izvoda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sr-Latn-ME" sz="1600" dirty="0" smtClean="0">
                <a:solidFill>
                  <a:schemeClr val="tx1"/>
                </a:solidFill>
              </a:rPr>
              <a:t>kada je </a:t>
            </a:r>
            <a:r>
              <a:rPr lang="en-US" sz="1600" dirty="0" smtClean="0">
                <a:solidFill>
                  <a:schemeClr val="tx1"/>
                </a:solidFill>
              </a:rPr>
              <a:t>PV </a:t>
            </a:r>
            <a:r>
              <a:rPr lang="en-US" sz="1600" dirty="0" err="1" smtClean="0">
                <a:solidFill>
                  <a:schemeClr val="tx1"/>
                </a:solidFill>
              </a:rPr>
              <a:t>izvor</a:t>
            </a:r>
            <a:r>
              <a:rPr lang="sr-Latn-ME" sz="1600" dirty="0" smtClean="0">
                <a:solidFill>
                  <a:schemeClr val="tx1"/>
                </a:solidFill>
              </a:rPr>
              <a:t> priključen: a) na početku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i </a:t>
            </a:r>
            <a:r>
              <a:rPr lang="sr-Latn-ME" sz="1600" dirty="0" smtClean="0">
                <a:solidFill>
                  <a:schemeClr val="tx1"/>
                </a:solidFill>
              </a:rPr>
              <a:t>b) na kraju izvoda,  </a:t>
            </a:r>
            <a:r>
              <a:rPr lang="en-US" sz="1600" dirty="0" smtClean="0">
                <a:solidFill>
                  <a:schemeClr val="tx1"/>
                </a:solidFill>
              </a:rPr>
              <a:t>u </a:t>
            </a:r>
            <a:r>
              <a:rPr lang="en-US" sz="1600" dirty="0" err="1" smtClean="0">
                <a:solidFill>
                  <a:schemeClr val="tx1"/>
                </a:solidFill>
              </a:rPr>
              <a:t>režimu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maksimalnog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opterećenja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mreže</a:t>
            </a:r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432" y="1143000"/>
            <a:ext cx="6879230" cy="5038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71925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80269-ECAA-4F2E-9296-40B1E506AC83}" type="slidenum">
              <a:rPr lang="en-US" smtClean="0">
                <a:solidFill>
                  <a:srgbClr val="000000"/>
                </a:solidFill>
              </a:rPr>
              <a:pPr/>
              <a:t>6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marL="397764" indent="-342900">
              <a:buFont typeface="Wingdings" pitchFamily="2" charset="2"/>
              <a:buChar char="Ø"/>
            </a:pPr>
            <a:endParaRPr lang="sr-Latn-ME" dirty="0" smtClean="0">
              <a:solidFill>
                <a:schemeClr val="tx1"/>
              </a:solidFill>
            </a:endParaRPr>
          </a:p>
          <a:p>
            <a:pPr marL="397764" indent="-342900">
              <a:buFont typeface="Wingdings" pitchFamily="2" charset="2"/>
              <a:buChar char="Ø"/>
            </a:pPr>
            <a:r>
              <a:rPr lang="sr-Latn-ME" dirty="0" smtClean="0">
                <a:solidFill>
                  <a:schemeClr val="tx1"/>
                </a:solidFill>
              </a:rPr>
              <a:t>Priključenje </a:t>
            </a:r>
            <a:r>
              <a:rPr lang="sr-Latn-ME" dirty="0">
                <a:solidFill>
                  <a:schemeClr val="tx1"/>
                </a:solidFill>
              </a:rPr>
              <a:t>PV izvora različitih instalisanih snaga na različitim lokacijama izvoda;</a:t>
            </a:r>
          </a:p>
          <a:p>
            <a:pPr marL="397764" indent="-342900">
              <a:buFont typeface="Wingdings" pitchFamily="2" charset="2"/>
              <a:buChar char="Ø"/>
            </a:pPr>
            <a:r>
              <a:rPr lang="sr-Latn-ME" dirty="0">
                <a:solidFill>
                  <a:schemeClr val="tx1"/>
                </a:solidFill>
              </a:rPr>
              <a:t>Upoređivanje njihovog uticaja na naponski </a:t>
            </a:r>
            <a:r>
              <a:rPr lang="sr-Latn-ME" dirty="0" smtClean="0">
                <a:solidFill>
                  <a:schemeClr val="tx1"/>
                </a:solidFill>
              </a:rPr>
              <a:t>profil</a:t>
            </a:r>
          </a:p>
          <a:p>
            <a:pPr marL="397764" indent="-342900">
              <a:buFont typeface="Wingdings" pitchFamily="2" charset="2"/>
              <a:buChar char="Ø"/>
            </a:pPr>
            <a:endParaRPr lang="sr-Latn-ME" dirty="0">
              <a:solidFill>
                <a:schemeClr val="tx1"/>
              </a:solidFill>
            </a:endParaRPr>
          </a:p>
          <a:p>
            <a:pPr marL="397764" indent="-342900">
              <a:buFont typeface="Wingdings" pitchFamily="2" charset="2"/>
              <a:buChar char="Ø"/>
            </a:pPr>
            <a:endParaRPr lang="sr-Latn-ME" dirty="0" smtClean="0">
              <a:solidFill>
                <a:schemeClr val="tx1"/>
              </a:solidFill>
            </a:endParaRPr>
          </a:p>
          <a:p>
            <a:pPr marL="397764" indent="-342900">
              <a:buFont typeface="Wingdings" pitchFamily="2" charset="2"/>
              <a:buChar char="Ø"/>
            </a:pPr>
            <a:endParaRPr lang="sr-Latn-ME" dirty="0">
              <a:solidFill>
                <a:schemeClr val="tx1"/>
              </a:solidFill>
            </a:endParaRPr>
          </a:p>
          <a:p>
            <a:pPr marL="397764" indent="-342900">
              <a:buFont typeface="Wingdings" pitchFamily="2" charset="2"/>
              <a:buChar char="Ø"/>
            </a:pPr>
            <a:endParaRPr lang="sr-Latn-ME" dirty="0" smtClean="0">
              <a:solidFill>
                <a:schemeClr val="tx1"/>
              </a:solidFill>
            </a:endParaRPr>
          </a:p>
          <a:p>
            <a:pPr marL="397764" indent="-342900">
              <a:buFont typeface="Wingdings" pitchFamily="2" charset="2"/>
              <a:buChar char="Ø"/>
            </a:pPr>
            <a:endParaRPr lang="sr-Latn-ME" dirty="0">
              <a:solidFill>
                <a:schemeClr val="tx1"/>
              </a:solidFill>
            </a:endParaRPr>
          </a:p>
          <a:p>
            <a:pPr marL="397764" indent="-342900">
              <a:buFont typeface="Wingdings" pitchFamily="2" charset="2"/>
              <a:buChar char="Ø"/>
            </a:pPr>
            <a:endParaRPr lang="sr-Latn-ME" dirty="0" smtClean="0">
              <a:solidFill>
                <a:schemeClr val="tx1"/>
              </a:solidFill>
            </a:endParaRPr>
          </a:p>
          <a:p>
            <a:pPr marL="397764" indent="-342900">
              <a:buFont typeface="Wingdings" pitchFamily="2" charset="2"/>
              <a:buChar char="Ø"/>
            </a:pPr>
            <a:endParaRPr lang="sr-Latn-ME" dirty="0">
              <a:solidFill>
                <a:schemeClr val="tx1"/>
              </a:solidFill>
            </a:endParaRPr>
          </a:p>
          <a:p>
            <a:pPr marL="397764" indent="-342900">
              <a:buFont typeface="Wingdings" pitchFamily="2" charset="2"/>
              <a:buChar char="Ø"/>
            </a:pPr>
            <a:endParaRPr lang="sr-Latn-ME" dirty="0" smtClean="0">
              <a:solidFill>
                <a:schemeClr val="tx1"/>
              </a:solidFill>
            </a:endParaRPr>
          </a:p>
          <a:p>
            <a:endParaRPr lang="sr-Latn-ME" dirty="0">
              <a:solidFill>
                <a:schemeClr val="tx1"/>
              </a:solidFill>
            </a:endParaRPr>
          </a:p>
          <a:p>
            <a:pPr marL="397764" indent="-342900">
              <a:buFont typeface="Wingdings" pitchFamily="2" charset="2"/>
              <a:buChar char="Ø"/>
            </a:pPr>
            <a:endParaRPr lang="sr-Latn-ME" dirty="0" smtClean="0">
              <a:solidFill>
                <a:schemeClr val="tx1"/>
              </a:solidFill>
            </a:endParaRPr>
          </a:p>
          <a:p>
            <a:pPr marL="397764" indent="-342900">
              <a:buFont typeface="Wingdings" pitchFamily="2" charset="2"/>
              <a:buChar char="Ø"/>
            </a:pPr>
            <a:endParaRPr lang="sr-Latn-ME" dirty="0">
              <a:solidFill>
                <a:schemeClr val="tx1"/>
              </a:solidFill>
            </a:endParaRPr>
          </a:p>
          <a:p>
            <a:pPr marL="397764" indent="-342900">
              <a:buFont typeface="Wingdings" pitchFamily="2" charset="2"/>
              <a:buChar char="Ø"/>
            </a:pPr>
            <a:endParaRPr lang="sr-Latn-ME" dirty="0" smtClean="0">
              <a:solidFill>
                <a:schemeClr val="tx1"/>
              </a:solidFill>
            </a:endParaRPr>
          </a:p>
          <a:p>
            <a:pPr marL="397764" indent="-342900">
              <a:buFont typeface="Wingdings" pitchFamily="2" charset="2"/>
              <a:buChar char="Ø"/>
            </a:pPr>
            <a:endParaRPr lang="sr-Latn-ME" dirty="0">
              <a:solidFill>
                <a:schemeClr val="tx1"/>
              </a:solidFill>
            </a:endParaRPr>
          </a:p>
          <a:p>
            <a:pPr algn="ctr"/>
            <a:endParaRPr lang="sr-Latn-ME" sz="1500" dirty="0" smtClean="0">
              <a:solidFill>
                <a:schemeClr val="tx1"/>
              </a:solidFill>
            </a:endParaRPr>
          </a:p>
          <a:p>
            <a:pPr algn="ctr"/>
            <a:endParaRPr lang="sr-Latn-ME" sz="1500" dirty="0" smtClean="0">
              <a:solidFill>
                <a:schemeClr val="tx1"/>
              </a:solidFill>
            </a:endParaRPr>
          </a:p>
          <a:p>
            <a:pPr algn="ctr"/>
            <a:r>
              <a:rPr lang="en-US" sz="1500" dirty="0" err="1" smtClean="0">
                <a:solidFill>
                  <a:schemeClr val="tx1"/>
                </a:solidFill>
              </a:rPr>
              <a:t>Slika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sr-Latn-ME" sz="1500" dirty="0" smtClean="0">
                <a:solidFill>
                  <a:schemeClr val="tx1"/>
                </a:solidFill>
              </a:rPr>
              <a:t>4</a:t>
            </a:r>
            <a:r>
              <a:rPr lang="en-US" sz="1500" dirty="0" smtClean="0">
                <a:solidFill>
                  <a:schemeClr val="tx1"/>
                </a:solidFill>
              </a:rPr>
              <a:t>. </a:t>
            </a:r>
            <a:r>
              <a:rPr lang="en-US" sz="1500" dirty="0" err="1">
                <a:solidFill>
                  <a:schemeClr val="tx1"/>
                </a:solidFill>
              </a:rPr>
              <a:t>Naponski</a:t>
            </a:r>
            <a:r>
              <a:rPr lang="en-US" sz="1500" dirty="0">
                <a:solidFill>
                  <a:schemeClr val="tx1"/>
                </a:solidFill>
              </a:rPr>
              <a:t> </a:t>
            </a:r>
            <a:r>
              <a:rPr lang="en-US" sz="1500" dirty="0" err="1">
                <a:solidFill>
                  <a:schemeClr val="tx1"/>
                </a:solidFill>
              </a:rPr>
              <a:t>profil</a:t>
            </a:r>
            <a:r>
              <a:rPr lang="en-US" sz="1500" dirty="0">
                <a:solidFill>
                  <a:schemeClr val="tx1"/>
                </a:solidFill>
              </a:rPr>
              <a:t> </a:t>
            </a:r>
            <a:r>
              <a:rPr lang="en-US" sz="1500" dirty="0" err="1">
                <a:solidFill>
                  <a:schemeClr val="tx1"/>
                </a:solidFill>
              </a:rPr>
              <a:t>izvoda</a:t>
            </a:r>
            <a:r>
              <a:rPr lang="en-US" sz="1500" dirty="0">
                <a:solidFill>
                  <a:schemeClr val="tx1"/>
                </a:solidFill>
              </a:rPr>
              <a:t> </a:t>
            </a:r>
            <a:r>
              <a:rPr lang="sr-Latn-ME" sz="1500" dirty="0">
                <a:solidFill>
                  <a:schemeClr val="tx1"/>
                </a:solidFill>
              </a:rPr>
              <a:t>kada je </a:t>
            </a:r>
            <a:r>
              <a:rPr lang="en-US" sz="1500" dirty="0">
                <a:solidFill>
                  <a:schemeClr val="tx1"/>
                </a:solidFill>
              </a:rPr>
              <a:t>PV </a:t>
            </a:r>
            <a:r>
              <a:rPr lang="en-US" sz="1500" dirty="0" err="1">
                <a:solidFill>
                  <a:schemeClr val="tx1"/>
                </a:solidFill>
              </a:rPr>
              <a:t>izvor</a:t>
            </a:r>
            <a:r>
              <a:rPr lang="sr-Latn-ME" sz="1500" dirty="0">
                <a:solidFill>
                  <a:schemeClr val="tx1"/>
                </a:solidFill>
              </a:rPr>
              <a:t> priključen: a) na početku</a:t>
            </a:r>
            <a:r>
              <a:rPr lang="en-US" sz="1500" dirty="0">
                <a:solidFill>
                  <a:schemeClr val="tx1"/>
                </a:solidFill>
              </a:rPr>
              <a:t> i </a:t>
            </a:r>
            <a:r>
              <a:rPr lang="sr-Latn-ME" sz="1500" dirty="0">
                <a:solidFill>
                  <a:schemeClr val="tx1"/>
                </a:solidFill>
              </a:rPr>
              <a:t>b) na kraju izvoda,  </a:t>
            </a:r>
            <a:r>
              <a:rPr lang="en-US" sz="1500" dirty="0" smtClean="0">
                <a:solidFill>
                  <a:schemeClr val="tx1"/>
                </a:solidFill>
              </a:rPr>
              <a:t>u </a:t>
            </a:r>
            <a:r>
              <a:rPr lang="en-US" sz="1500" dirty="0" err="1" smtClean="0">
                <a:solidFill>
                  <a:schemeClr val="tx1"/>
                </a:solidFill>
              </a:rPr>
              <a:t>režimu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sr-Latn-ME" sz="1500" dirty="0" smtClean="0">
                <a:solidFill>
                  <a:schemeClr val="tx1"/>
                </a:solidFill>
              </a:rPr>
              <a:t>srednjeg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>
                <a:solidFill>
                  <a:schemeClr val="tx1"/>
                </a:solidFill>
              </a:rPr>
              <a:t>opterećenja</a:t>
            </a:r>
            <a:r>
              <a:rPr lang="en-US" sz="1500" dirty="0">
                <a:solidFill>
                  <a:schemeClr val="tx1"/>
                </a:solidFill>
              </a:rPr>
              <a:t> </a:t>
            </a:r>
            <a:r>
              <a:rPr lang="en-US" sz="1500" dirty="0" err="1">
                <a:solidFill>
                  <a:schemeClr val="tx1"/>
                </a:solidFill>
              </a:rPr>
              <a:t>mreže</a:t>
            </a:r>
            <a:endParaRPr lang="en-US" sz="1500" dirty="0">
              <a:solidFill>
                <a:schemeClr val="tx1"/>
              </a:solidFill>
            </a:endParaRPr>
          </a:p>
          <a:p>
            <a:endParaRPr lang="sr-Latn-ME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186543"/>
            <a:ext cx="6896100" cy="5038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37905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80269-ECAA-4F2E-9296-40B1E506AC83}" type="slidenum">
              <a:rPr lang="en-US" smtClean="0">
                <a:solidFill>
                  <a:srgbClr val="000000"/>
                </a:solidFill>
              </a:rPr>
              <a:pPr/>
              <a:t>7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marL="397764" indent="-342900">
              <a:buFont typeface="Wingdings" pitchFamily="2" charset="2"/>
              <a:buChar char="Ø"/>
            </a:pPr>
            <a:endParaRPr lang="sr-Latn-ME" dirty="0" smtClean="0">
              <a:solidFill>
                <a:schemeClr val="tx1"/>
              </a:solidFill>
            </a:endParaRPr>
          </a:p>
          <a:p>
            <a:pPr marL="397764" indent="-342900">
              <a:buFont typeface="Wingdings" pitchFamily="2" charset="2"/>
              <a:buChar char="Ø"/>
            </a:pPr>
            <a:r>
              <a:rPr lang="sr-Latn-ME" dirty="0" smtClean="0">
                <a:solidFill>
                  <a:schemeClr val="tx1"/>
                </a:solidFill>
              </a:rPr>
              <a:t>Upoređivanje odstupanja napona u čvorovima duž izvoda kada je PV izvor instalisane snage P = 20 kW priključen u nekom čvoru</a:t>
            </a:r>
            <a:endParaRPr lang="sr-Latn-ME" dirty="0">
              <a:solidFill>
                <a:schemeClr val="tx1"/>
              </a:solidFill>
            </a:endParaRPr>
          </a:p>
          <a:p>
            <a:pPr marL="397764" indent="-342900">
              <a:buFont typeface="Wingdings" pitchFamily="2" charset="2"/>
              <a:buChar char="Ø"/>
            </a:pPr>
            <a:endParaRPr lang="sr-Latn-ME" dirty="0" smtClean="0">
              <a:solidFill>
                <a:schemeClr val="tx1"/>
              </a:solidFill>
            </a:endParaRPr>
          </a:p>
          <a:p>
            <a:pPr marL="397764" indent="-342900">
              <a:buFont typeface="Wingdings" pitchFamily="2" charset="2"/>
              <a:buChar char="Ø"/>
            </a:pPr>
            <a:endParaRPr lang="sr-Latn-ME" dirty="0">
              <a:solidFill>
                <a:schemeClr val="tx1"/>
              </a:solidFill>
            </a:endParaRPr>
          </a:p>
          <a:p>
            <a:pPr marL="397764" indent="-342900">
              <a:buFont typeface="Wingdings" pitchFamily="2" charset="2"/>
              <a:buChar char="Ø"/>
            </a:pPr>
            <a:endParaRPr lang="sr-Latn-ME" dirty="0" smtClean="0">
              <a:solidFill>
                <a:schemeClr val="tx1"/>
              </a:solidFill>
            </a:endParaRPr>
          </a:p>
          <a:p>
            <a:pPr marL="397764" indent="-342900">
              <a:buFont typeface="Wingdings" pitchFamily="2" charset="2"/>
              <a:buChar char="Ø"/>
            </a:pPr>
            <a:endParaRPr lang="sr-Latn-ME" dirty="0">
              <a:solidFill>
                <a:schemeClr val="tx1"/>
              </a:solidFill>
            </a:endParaRPr>
          </a:p>
          <a:p>
            <a:pPr marL="397764" indent="-342900">
              <a:buFont typeface="Wingdings" pitchFamily="2" charset="2"/>
              <a:buChar char="Ø"/>
            </a:pPr>
            <a:endParaRPr lang="sr-Latn-ME" dirty="0" smtClean="0">
              <a:solidFill>
                <a:schemeClr val="tx1"/>
              </a:solidFill>
            </a:endParaRPr>
          </a:p>
          <a:p>
            <a:pPr marL="397764" indent="-342900">
              <a:buFont typeface="Wingdings" pitchFamily="2" charset="2"/>
              <a:buChar char="Ø"/>
            </a:pPr>
            <a:endParaRPr lang="sr-Latn-ME" dirty="0">
              <a:solidFill>
                <a:schemeClr val="tx1"/>
              </a:solidFill>
            </a:endParaRPr>
          </a:p>
          <a:p>
            <a:pPr marL="397764" indent="-342900">
              <a:buFont typeface="Wingdings" pitchFamily="2" charset="2"/>
              <a:buChar char="Ø"/>
            </a:pPr>
            <a:endParaRPr lang="sr-Latn-ME" dirty="0" smtClean="0">
              <a:solidFill>
                <a:schemeClr val="tx1"/>
              </a:solidFill>
            </a:endParaRPr>
          </a:p>
          <a:p>
            <a:pPr marL="397764" indent="-342900">
              <a:buFont typeface="Wingdings" pitchFamily="2" charset="2"/>
              <a:buChar char="Ø"/>
            </a:pPr>
            <a:endParaRPr lang="sr-Latn-ME" dirty="0">
              <a:solidFill>
                <a:schemeClr val="tx1"/>
              </a:solidFill>
            </a:endParaRPr>
          </a:p>
          <a:p>
            <a:endParaRPr lang="sr-Latn-ME" dirty="0" smtClean="0">
              <a:solidFill>
                <a:schemeClr val="tx1"/>
              </a:solidFill>
            </a:endParaRPr>
          </a:p>
          <a:p>
            <a:pPr marL="397764" indent="-342900">
              <a:buFont typeface="Wingdings" pitchFamily="2" charset="2"/>
              <a:buChar char="Ø"/>
            </a:pPr>
            <a:endParaRPr lang="sr-Latn-ME" dirty="0">
              <a:solidFill>
                <a:schemeClr val="tx1"/>
              </a:solidFill>
            </a:endParaRPr>
          </a:p>
          <a:p>
            <a:pPr marL="397764" indent="-342900">
              <a:buFont typeface="Wingdings" pitchFamily="2" charset="2"/>
              <a:buChar char="Ø"/>
            </a:pPr>
            <a:endParaRPr lang="sr-Latn-ME" dirty="0" smtClean="0">
              <a:solidFill>
                <a:schemeClr val="tx1"/>
              </a:solidFill>
            </a:endParaRPr>
          </a:p>
          <a:p>
            <a:pPr marL="397764" indent="-342900">
              <a:buFont typeface="Wingdings" pitchFamily="2" charset="2"/>
              <a:buChar char="Ø"/>
            </a:pPr>
            <a:endParaRPr lang="sr-Latn-ME" dirty="0">
              <a:solidFill>
                <a:schemeClr val="tx1"/>
              </a:solidFill>
            </a:endParaRPr>
          </a:p>
          <a:p>
            <a:pPr marL="397764" indent="-342900">
              <a:buFont typeface="Wingdings" pitchFamily="2" charset="2"/>
              <a:buChar char="Ø"/>
            </a:pPr>
            <a:endParaRPr lang="sr-Latn-ME" dirty="0" smtClean="0">
              <a:solidFill>
                <a:schemeClr val="tx1"/>
              </a:solidFill>
            </a:endParaRPr>
          </a:p>
          <a:p>
            <a:pPr algn="ctr"/>
            <a:endParaRPr lang="sr-Latn-ME" sz="1500" dirty="0" smtClean="0">
              <a:solidFill>
                <a:schemeClr val="tx1"/>
              </a:solidFill>
            </a:endParaRPr>
          </a:p>
          <a:p>
            <a:pPr algn="ctr"/>
            <a:endParaRPr lang="sr-Latn-ME" sz="1500" dirty="0">
              <a:solidFill>
                <a:schemeClr val="tx1"/>
              </a:solidFill>
            </a:endParaRPr>
          </a:p>
          <a:p>
            <a:pPr algn="ctr"/>
            <a:endParaRPr lang="sr-Latn-ME" sz="1500" dirty="0" smtClean="0">
              <a:solidFill>
                <a:schemeClr val="tx1"/>
              </a:solidFill>
            </a:endParaRPr>
          </a:p>
          <a:p>
            <a:pPr algn="ctr"/>
            <a:r>
              <a:rPr lang="sr-Latn-ME" sz="1500" dirty="0" smtClean="0">
                <a:solidFill>
                  <a:schemeClr val="tx1"/>
                </a:solidFill>
              </a:rPr>
              <a:t>Slika 5. </a:t>
            </a:r>
            <a:r>
              <a:rPr lang="sr-Latn-ME" sz="1500" dirty="0">
                <a:solidFill>
                  <a:schemeClr val="tx1"/>
                </a:solidFill>
              </a:rPr>
              <a:t>O</a:t>
            </a:r>
            <a:r>
              <a:rPr lang="sr-Latn-ME" sz="1500" dirty="0" smtClean="0">
                <a:solidFill>
                  <a:schemeClr val="tx1"/>
                </a:solidFill>
              </a:rPr>
              <a:t>dstupanje naponskog profila izvoda kada je izvor priključen  na početku, sredini ili kraju izvoda u odnosu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sr-Latn-ME" sz="1500" dirty="0" smtClean="0">
                <a:solidFill>
                  <a:schemeClr val="tx1"/>
                </a:solidFill>
              </a:rPr>
              <a:t>na polazni naponski profil</a:t>
            </a:r>
          </a:p>
          <a:p>
            <a:pPr marL="397764" indent="-342900">
              <a:buFont typeface="Wingdings" pitchFamily="2" charset="2"/>
              <a:buChar char="Ø"/>
            </a:pPr>
            <a:endParaRPr lang="sr-Latn-ME" dirty="0">
              <a:solidFill>
                <a:schemeClr val="tx1"/>
              </a:solidFill>
            </a:endParaRPr>
          </a:p>
          <a:p>
            <a:pPr marL="397764" indent="-342900">
              <a:buFont typeface="Wingdings" pitchFamily="2" charset="2"/>
              <a:buChar char="Ø"/>
            </a:pPr>
            <a:endParaRPr lang="sr-Latn-ME" dirty="0" smtClean="0">
              <a:solidFill>
                <a:schemeClr val="tx1"/>
              </a:solidFill>
            </a:endParaRPr>
          </a:p>
          <a:p>
            <a:pPr marL="397764" indent="-342900">
              <a:buFont typeface="Wingdings" pitchFamily="2" charset="2"/>
              <a:buChar char="Ø"/>
            </a:pPr>
            <a:endParaRPr lang="sr-Latn-ME" dirty="0">
              <a:solidFill>
                <a:schemeClr val="tx1"/>
              </a:solidFill>
            </a:endParaRPr>
          </a:p>
          <a:p>
            <a:pPr marL="397764" indent="-342900">
              <a:buFont typeface="Wingdings" pitchFamily="2" charset="2"/>
              <a:buChar char="Ø"/>
            </a:pPr>
            <a:endParaRPr lang="sr-Latn-ME" dirty="0" smtClean="0">
              <a:solidFill>
                <a:schemeClr val="tx1"/>
              </a:solidFill>
            </a:endParaRPr>
          </a:p>
          <a:p>
            <a:pPr marL="397764" indent="-342900">
              <a:buFont typeface="Wingdings" pitchFamily="2" charset="2"/>
              <a:buChar char="Ø"/>
            </a:pPr>
            <a:endParaRPr lang="sr-Latn-ME" dirty="0">
              <a:solidFill>
                <a:schemeClr val="tx1"/>
              </a:solidFill>
            </a:endParaRPr>
          </a:p>
          <a:p>
            <a:pPr marL="397764" indent="-342900">
              <a:buFont typeface="Wingdings" pitchFamily="2" charset="2"/>
              <a:buChar char="Ø"/>
            </a:pPr>
            <a:endParaRPr lang="sr-Latn-ME" dirty="0" smtClean="0">
              <a:solidFill>
                <a:schemeClr val="tx1"/>
              </a:solidFill>
            </a:endParaRPr>
          </a:p>
          <a:p>
            <a:pPr marL="397764" indent="-342900">
              <a:buFont typeface="Wingdings" pitchFamily="2" charset="2"/>
              <a:buChar char="Ø"/>
            </a:pPr>
            <a:endParaRPr lang="sr-Latn-ME" dirty="0">
              <a:solidFill>
                <a:schemeClr val="tx1"/>
              </a:solidFill>
            </a:endParaRPr>
          </a:p>
          <a:p>
            <a:pPr marL="397764" indent="-342900">
              <a:buFont typeface="Wingdings" pitchFamily="2" charset="2"/>
              <a:buChar char="Ø"/>
            </a:pPr>
            <a:endParaRPr lang="sr-Latn-ME" dirty="0" smtClean="0">
              <a:solidFill>
                <a:schemeClr val="tx1"/>
              </a:solidFill>
            </a:endParaRPr>
          </a:p>
          <a:p>
            <a:pPr marL="397764" indent="-342900">
              <a:buFont typeface="Wingdings" pitchFamily="2" charset="2"/>
              <a:buChar char="Ø"/>
            </a:pPr>
            <a:endParaRPr lang="sr-Latn-ME" dirty="0">
              <a:solidFill>
                <a:schemeClr val="tx1"/>
              </a:solidFill>
            </a:endParaRPr>
          </a:p>
          <a:p>
            <a:pPr marL="397764" indent="-342900">
              <a:buFont typeface="Wingdings" pitchFamily="2" charset="2"/>
              <a:buChar char="Ø"/>
            </a:pPr>
            <a:endParaRPr lang="sr-Latn-ME" dirty="0" smtClean="0">
              <a:solidFill>
                <a:schemeClr val="tx1"/>
              </a:solidFill>
            </a:endParaRPr>
          </a:p>
          <a:p>
            <a:pPr marL="397764" indent="-342900">
              <a:buFont typeface="Wingdings" pitchFamily="2" charset="2"/>
              <a:buChar char="Ø"/>
            </a:pPr>
            <a:endParaRPr lang="sr-Latn-ME" dirty="0">
              <a:solidFill>
                <a:schemeClr val="tx1"/>
              </a:solidFill>
            </a:endParaRPr>
          </a:p>
          <a:p>
            <a:pPr marL="397764" indent="-342900">
              <a:buFont typeface="Wingdings" pitchFamily="2" charset="2"/>
              <a:buChar char="Ø"/>
            </a:pPr>
            <a:endParaRPr lang="sr-Latn-ME" dirty="0" smtClean="0">
              <a:solidFill>
                <a:schemeClr val="tx1"/>
              </a:solidFill>
            </a:endParaRPr>
          </a:p>
          <a:p>
            <a:pPr marL="397764" indent="-342900">
              <a:buFont typeface="Wingdings" pitchFamily="2" charset="2"/>
              <a:buChar char="Ø"/>
            </a:pPr>
            <a:endParaRPr lang="sr-Latn-ME" dirty="0">
              <a:solidFill>
                <a:schemeClr val="tx1"/>
              </a:solidFill>
            </a:endParaRPr>
          </a:p>
          <a:p>
            <a:pPr marL="397764" indent="-342900">
              <a:buFont typeface="Wingdings" pitchFamily="2" charset="2"/>
              <a:buChar char="Ø"/>
            </a:pPr>
            <a:endParaRPr lang="sr-Latn-ME" dirty="0" smtClean="0">
              <a:solidFill>
                <a:schemeClr val="tx1"/>
              </a:solidFill>
            </a:endParaRPr>
          </a:p>
          <a:p>
            <a:pPr marL="397764" indent="-342900">
              <a:buFont typeface="Wingdings" pitchFamily="2" charset="2"/>
              <a:buChar char="Ø"/>
            </a:pP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5413" y="874713"/>
            <a:ext cx="6265834" cy="5038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54529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80269-ECAA-4F2E-9296-40B1E506AC83}" type="slidenum">
              <a:rPr lang="en-US" smtClean="0">
                <a:solidFill>
                  <a:srgbClr val="000000"/>
                </a:solidFill>
              </a:rPr>
              <a:pPr/>
              <a:t>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sr-Latn-ME" dirty="0">
              <a:solidFill>
                <a:schemeClr val="tx1"/>
              </a:solidFill>
            </a:endParaRPr>
          </a:p>
          <a:p>
            <a:pPr marL="397764" indent="-342900">
              <a:buFont typeface="Wingdings" pitchFamily="2" charset="2"/>
              <a:buChar char="Ø"/>
            </a:pPr>
            <a:r>
              <a:rPr lang="sr-Latn-ME" dirty="0" smtClean="0">
                <a:solidFill>
                  <a:schemeClr val="tx1"/>
                </a:solidFill>
              </a:rPr>
              <a:t>Mogućnost priključenja PV izvora u krajnjim čvorovima izvoda</a:t>
            </a:r>
          </a:p>
          <a:p>
            <a:pPr marL="397764" indent="-342900">
              <a:buFont typeface="Wingdings" pitchFamily="2" charset="2"/>
              <a:buChar char="Ø"/>
            </a:pPr>
            <a:endParaRPr lang="sr-Latn-ME" dirty="0">
              <a:solidFill>
                <a:schemeClr val="tx1"/>
              </a:solidFill>
            </a:endParaRPr>
          </a:p>
          <a:p>
            <a:pPr marL="397764" indent="-342900">
              <a:buFont typeface="Wingdings" pitchFamily="2" charset="2"/>
              <a:buChar char="Ø"/>
            </a:pPr>
            <a:endParaRPr lang="sr-Latn-ME" dirty="0" smtClean="0">
              <a:solidFill>
                <a:schemeClr val="tx1"/>
              </a:solidFill>
            </a:endParaRPr>
          </a:p>
          <a:p>
            <a:pPr marL="397764" indent="-342900">
              <a:buFont typeface="Wingdings" pitchFamily="2" charset="2"/>
              <a:buChar char="Ø"/>
            </a:pPr>
            <a:endParaRPr lang="sr-Latn-ME" dirty="0">
              <a:solidFill>
                <a:schemeClr val="tx1"/>
              </a:solidFill>
            </a:endParaRPr>
          </a:p>
          <a:p>
            <a:pPr marL="397764" indent="-342900">
              <a:buFont typeface="Wingdings" pitchFamily="2" charset="2"/>
              <a:buChar char="Ø"/>
            </a:pPr>
            <a:endParaRPr lang="sr-Latn-ME" dirty="0" smtClean="0">
              <a:solidFill>
                <a:schemeClr val="tx1"/>
              </a:solidFill>
            </a:endParaRPr>
          </a:p>
          <a:p>
            <a:pPr marL="397764" indent="-342900">
              <a:buFont typeface="Wingdings" pitchFamily="2" charset="2"/>
              <a:buChar char="Ø"/>
            </a:pPr>
            <a:endParaRPr lang="sr-Latn-ME" dirty="0">
              <a:solidFill>
                <a:schemeClr val="tx1"/>
              </a:solidFill>
            </a:endParaRPr>
          </a:p>
          <a:p>
            <a:pPr marL="397764" indent="-342900">
              <a:buFont typeface="Wingdings" pitchFamily="2" charset="2"/>
              <a:buChar char="Ø"/>
            </a:pPr>
            <a:endParaRPr lang="sr-Latn-ME" dirty="0" smtClean="0">
              <a:solidFill>
                <a:schemeClr val="tx1"/>
              </a:solidFill>
            </a:endParaRPr>
          </a:p>
          <a:p>
            <a:pPr marL="397764" indent="-342900">
              <a:buFont typeface="Wingdings" pitchFamily="2" charset="2"/>
              <a:buChar char="Ø"/>
            </a:pPr>
            <a:endParaRPr lang="sr-Latn-ME" dirty="0">
              <a:solidFill>
                <a:schemeClr val="tx1"/>
              </a:solidFill>
            </a:endParaRPr>
          </a:p>
          <a:p>
            <a:pPr marL="397764" indent="-342900">
              <a:buFont typeface="Wingdings" pitchFamily="2" charset="2"/>
              <a:buChar char="Ø"/>
            </a:pPr>
            <a:endParaRPr lang="sr-Latn-ME" dirty="0" smtClean="0">
              <a:solidFill>
                <a:schemeClr val="tx1"/>
              </a:solidFill>
            </a:endParaRPr>
          </a:p>
          <a:p>
            <a:pPr marL="397764" indent="-342900">
              <a:buFont typeface="Wingdings" pitchFamily="2" charset="2"/>
              <a:buChar char="Ø"/>
            </a:pPr>
            <a:endParaRPr lang="sr-Latn-ME" dirty="0">
              <a:solidFill>
                <a:schemeClr val="tx1"/>
              </a:solidFill>
            </a:endParaRPr>
          </a:p>
          <a:p>
            <a:pPr marL="397764" indent="-342900">
              <a:buFont typeface="Wingdings" pitchFamily="2" charset="2"/>
              <a:buChar char="Ø"/>
            </a:pPr>
            <a:endParaRPr lang="sr-Latn-ME" dirty="0" smtClean="0">
              <a:solidFill>
                <a:schemeClr val="tx1"/>
              </a:solidFill>
            </a:endParaRPr>
          </a:p>
          <a:p>
            <a:pPr marL="397764" indent="-342900">
              <a:buFont typeface="Wingdings" pitchFamily="2" charset="2"/>
              <a:buChar char="Ø"/>
            </a:pPr>
            <a:endParaRPr lang="sr-Latn-ME" dirty="0">
              <a:solidFill>
                <a:schemeClr val="tx1"/>
              </a:solidFill>
            </a:endParaRPr>
          </a:p>
          <a:p>
            <a:pPr marL="397764" indent="-342900">
              <a:buFont typeface="Wingdings" pitchFamily="2" charset="2"/>
              <a:buChar char="Ø"/>
            </a:pPr>
            <a:endParaRPr lang="sr-Latn-ME" dirty="0" smtClean="0">
              <a:solidFill>
                <a:schemeClr val="tx1"/>
              </a:solidFill>
            </a:endParaRPr>
          </a:p>
          <a:p>
            <a:pPr marL="397764" indent="-342900">
              <a:buFont typeface="Wingdings" pitchFamily="2" charset="2"/>
              <a:buChar char="Ø"/>
            </a:pPr>
            <a:endParaRPr lang="sr-Latn-ME" dirty="0">
              <a:solidFill>
                <a:schemeClr val="tx1"/>
              </a:solidFill>
            </a:endParaRPr>
          </a:p>
          <a:p>
            <a:pPr marL="397764" indent="-342900">
              <a:buFont typeface="Wingdings" pitchFamily="2" charset="2"/>
              <a:buChar char="Ø"/>
            </a:pPr>
            <a:endParaRPr lang="sr-Latn-ME" dirty="0" smtClean="0">
              <a:solidFill>
                <a:schemeClr val="tx1"/>
              </a:solidFill>
            </a:endParaRPr>
          </a:p>
          <a:p>
            <a:pPr algn="ctr"/>
            <a:endParaRPr lang="sr-Latn-ME" sz="1500" dirty="0" smtClean="0">
              <a:solidFill>
                <a:schemeClr val="tx1"/>
              </a:solidFill>
            </a:endParaRPr>
          </a:p>
          <a:p>
            <a:pPr algn="ctr"/>
            <a:r>
              <a:rPr lang="sr-Latn-ME" sz="1500" dirty="0" smtClean="0">
                <a:solidFill>
                  <a:schemeClr val="tx1"/>
                </a:solidFill>
              </a:rPr>
              <a:t> Slika 6. Naponski profil izvoda pri </a:t>
            </a:r>
            <a:r>
              <a:rPr lang="sr-Latn-ME" sz="1500" dirty="0">
                <a:solidFill>
                  <a:schemeClr val="tx1"/>
                </a:solidFill>
              </a:rPr>
              <a:t>priključenju PV izvora u </a:t>
            </a:r>
            <a:r>
              <a:rPr lang="sr-Latn-ME" sz="1500" dirty="0" smtClean="0">
                <a:solidFill>
                  <a:schemeClr val="tx1"/>
                </a:solidFill>
              </a:rPr>
              <a:t>četiri krajnja čvora izvoda, za različite vrijednosti instalisane snage</a:t>
            </a:r>
            <a:endParaRPr lang="en-US" sz="1500" dirty="0">
              <a:solidFill>
                <a:schemeClr val="tx1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923897"/>
            <a:ext cx="6906654" cy="5038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14643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80269-ECAA-4F2E-9296-40B1E506AC83}" type="slidenum">
              <a:rPr lang="en-US" smtClean="0">
                <a:solidFill>
                  <a:srgbClr val="000000"/>
                </a:solidFill>
              </a:rPr>
              <a:pPr/>
              <a:t>9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397764" indent="-342900">
              <a:buFont typeface="Wingdings" pitchFamily="2" charset="2"/>
              <a:buChar char="Ø"/>
            </a:pPr>
            <a:endParaRPr lang="sr-Latn-ME" dirty="0" smtClean="0">
              <a:solidFill>
                <a:schemeClr val="tx1"/>
              </a:solidFill>
            </a:endParaRPr>
          </a:p>
          <a:p>
            <a:pPr marL="397764" indent="-342900">
              <a:buFont typeface="Wingdings" pitchFamily="2" charset="2"/>
              <a:buChar char="Ø"/>
            </a:pPr>
            <a:r>
              <a:rPr lang="sr-Latn-ME" dirty="0" smtClean="0">
                <a:solidFill>
                  <a:schemeClr val="tx1"/>
                </a:solidFill>
              </a:rPr>
              <a:t>Mogućnost </a:t>
            </a:r>
            <a:r>
              <a:rPr lang="sr-Latn-ME" dirty="0">
                <a:solidFill>
                  <a:schemeClr val="tx1"/>
                </a:solidFill>
              </a:rPr>
              <a:t>priključenja PV izvora u </a:t>
            </a:r>
            <a:r>
              <a:rPr lang="sr-Latn-ME" dirty="0" smtClean="0">
                <a:solidFill>
                  <a:schemeClr val="tx1"/>
                </a:solidFill>
              </a:rPr>
              <a:t>svim </a:t>
            </a:r>
            <a:r>
              <a:rPr lang="sr-Latn-ME" dirty="0">
                <a:solidFill>
                  <a:schemeClr val="tx1"/>
                </a:solidFill>
              </a:rPr>
              <a:t>čvorovima </a:t>
            </a:r>
            <a:r>
              <a:rPr lang="sr-Latn-ME" dirty="0" smtClean="0">
                <a:solidFill>
                  <a:schemeClr val="tx1"/>
                </a:solidFill>
              </a:rPr>
              <a:t>izvoda</a:t>
            </a:r>
          </a:p>
          <a:p>
            <a:pPr marL="397764" indent="-342900">
              <a:buFont typeface="Wingdings" pitchFamily="2" charset="2"/>
              <a:buChar char="Ø"/>
            </a:pPr>
            <a:endParaRPr lang="sr-Latn-ME" dirty="0">
              <a:solidFill>
                <a:schemeClr val="tx1"/>
              </a:solidFill>
            </a:endParaRPr>
          </a:p>
          <a:p>
            <a:pPr marL="397764" indent="-342900">
              <a:buFont typeface="Wingdings" pitchFamily="2" charset="2"/>
              <a:buChar char="Ø"/>
            </a:pPr>
            <a:endParaRPr lang="sr-Latn-ME" dirty="0" smtClean="0">
              <a:solidFill>
                <a:schemeClr val="tx1"/>
              </a:solidFill>
            </a:endParaRPr>
          </a:p>
          <a:p>
            <a:pPr marL="397764" indent="-342900">
              <a:buFont typeface="Wingdings" pitchFamily="2" charset="2"/>
              <a:buChar char="Ø"/>
            </a:pPr>
            <a:endParaRPr lang="sr-Latn-ME" dirty="0">
              <a:solidFill>
                <a:schemeClr val="tx1"/>
              </a:solidFill>
            </a:endParaRPr>
          </a:p>
          <a:p>
            <a:pPr marL="397764" indent="-342900">
              <a:buFont typeface="Wingdings" pitchFamily="2" charset="2"/>
              <a:buChar char="Ø"/>
            </a:pPr>
            <a:endParaRPr lang="sr-Latn-ME" dirty="0" smtClean="0">
              <a:solidFill>
                <a:schemeClr val="tx1"/>
              </a:solidFill>
            </a:endParaRPr>
          </a:p>
          <a:p>
            <a:pPr marL="397764" indent="-342900">
              <a:buFont typeface="Wingdings" pitchFamily="2" charset="2"/>
              <a:buChar char="Ø"/>
            </a:pPr>
            <a:endParaRPr lang="sr-Latn-ME" dirty="0">
              <a:solidFill>
                <a:schemeClr val="tx1"/>
              </a:solidFill>
            </a:endParaRPr>
          </a:p>
          <a:p>
            <a:pPr marL="397764" indent="-342900">
              <a:buFont typeface="Wingdings" pitchFamily="2" charset="2"/>
              <a:buChar char="Ø"/>
            </a:pPr>
            <a:endParaRPr lang="sr-Latn-ME" dirty="0" smtClean="0">
              <a:solidFill>
                <a:schemeClr val="tx1"/>
              </a:solidFill>
            </a:endParaRPr>
          </a:p>
          <a:p>
            <a:pPr marL="397764" indent="-342900">
              <a:buFont typeface="Wingdings" pitchFamily="2" charset="2"/>
              <a:buChar char="Ø"/>
            </a:pPr>
            <a:endParaRPr lang="sr-Latn-ME" dirty="0">
              <a:solidFill>
                <a:schemeClr val="tx1"/>
              </a:solidFill>
            </a:endParaRPr>
          </a:p>
          <a:p>
            <a:pPr marL="397764" indent="-342900">
              <a:buFont typeface="Wingdings" pitchFamily="2" charset="2"/>
              <a:buChar char="Ø"/>
            </a:pPr>
            <a:endParaRPr lang="sr-Latn-ME" dirty="0" smtClean="0">
              <a:solidFill>
                <a:schemeClr val="tx1"/>
              </a:solidFill>
            </a:endParaRPr>
          </a:p>
          <a:p>
            <a:pPr marL="397764" indent="-342900">
              <a:buFont typeface="Wingdings" pitchFamily="2" charset="2"/>
              <a:buChar char="Ø"/>
            </a:pPr>
            <a:endParaRPr lang="sr-Latn-ME" dirty="0">
              <a:solidFill>
                <a:schemeClr val="tx1"/>
              </a:solidFill>
            </a:endParaRPr>
          </a:p>
          <a:p>
            <a:pPr marL="397764" indent="-342900">
              <a:buFont typeface="Wingdings" pitchFamily="2" charset="2"/>
              <a:buChar char="Ø"/>
            </a:pPr>
            <a:endParaRPr lang="sr-Latn-ME" dirty="0" smtClean="0">
              <a:solidFill>
                <a:schemeClr val="tx1"/>
              </a:solidFill>
            </a:endParaRPr>
          </a:p>
          <a:p>
            <a:pPr marL="397764" indent="-342900">
              <a:buFont typeface="Wingdings" pitchFamily="2" charset="2"/>
              <a:buChar char="Ø"/>
            </a:pPr>
            <a:endParaRPr lang="sr-Latn-ME" dirty="0">
              <a:solidFill>
                <a:schemeClr val="tx1"/>
              </a:solidFill>
            </a:endParaRPr>
          </a:p>
          <a:p>
            <a:pPr marL="397764" indent="-342900">
              <a:buFont typeface="Wingdings" pitchFamily="2" charset="2"/>
              <a:buChar char="Ø"/>
            </a:pPr>
            <a:endParaRPr lang="sr-Latn-ME" dirty="0" smtClean="0">
              <a:solidFill>
                <a:schemeClr val="tx1"/>
              </a:solidFill>
            </a:endParaRPr>
          </a:p>
          <a:p>
            <a:pPr marL="397764" indent="-342900">
              <a:buFont typeface="Wingdings" pitchFamily="2" charset="2"/>
              <a:buChar char="Ø"/>
            </a:pPr>
            <a:endParaRPr lang="sr-Latn-ME" dirty="0">
              <a:solidFill>
                <a:schemeClr val="tx1"/>
              </a:solidFill>
            </a:endParaRPr>
          </a:p>
          <a:p>
            <a:pPr marL="397764" indent="-342900">
              <a:buFont typeface="Wingdings" pitchFamily="2" charset="2"/>
              <a:buChar char="Ø"/>
            </a:pPr>
            <a:endParaRPr lang="sr-Latn-ME" dirty="0" smtClean="0">
              <a:solidFill>
                <a:schemeClr val="tx1"/>
              </a:solidFill>
            </a:endParaRPr>
          </a:p>
          <a:p>
            <a:pPr algn="ctr"/>
            <a:r>
              <a:rPr lang="sr-Latn-ME" sz="1500" dirty="0">
                <a:solidFill>
                  <a:schemeClr val="tx1"/>
                </a:solidFill>
              </a:rPr>
              <a:t>Slika </a:t>
            </a:r>
            <a:r>
              <a:rPr lang="sr-Latn-ME" sz="1500" dirty="0" smtClean="0">
                <a:solidFill>
                  <a:schemeClr val="tx1"/>
                </a:solidFill>
              </a:rPr>
              <a:t>7. </a:t>
            </a:r>
            <a:r>
              <a:rPr lang="sr-Latn-ME" sz="1500" dirty="0">
                <a:solidFill>
                  <a:schemeClr val="tx1"/>
                </a:solidFill>
              </a:rPr>
              <a:t>Naponski profil izvoda pri </a:t>
            </a:r>
            <a:r>
              <a:rPr lang="sr-Latn-ME" sz="1500" dirty="0" smtClean="0">
                <a:solidFill>
                  <a:schemeClr val="tx1"/>
                </a:solidFill>
              </a:rPr>
              <a:t>priključenju PV izvora u svim čvorovima izvoda, za različite vrijednosti instalisane snage</a:t>
            </a:r>
            <a:endParaRPr lang="sr-Latn-ME" sz="1500" dirty="0">
              <a:solidFill>
                <a:schemeClr val="tx1"/>
              </a:solidFill>
            </a:endParaRPr>
          </a:p>
          <a:p>
            <a:pPr marL="397764" indent="-342900">
              <a:buFont typeface="Wingdings" pitchFamily="2" charset="2"/>
              <a:buChar char="Ø"/>
            </a:pPr>
            <a:endParaRPr lang="sr-Latn-ME" dirty="0" smtClean="0">
              <a:solidFill>
                <a:schemeClr val="tx1"/>
              </a:solidFill>
            </a:endParaRPr>
          </a:p>
          <a:p>
            <a:pPr marL="397764" indent="-342900">
              <a:buFont typeface="Wingdings" pitchFamily="2" charset="2"/>
              <a:buChar char="Ø"/>
            </a:pPr>
            <a:endParaRPr lang="sr-Latn-ME" dirty="0">
              <a:solidFill>
                <a:schemeClr val="tx1"/>
              </a:solidFill>
            </a:endParaRPr>
          </a:p>
          <a:p>
            <a:pPr marL="397764" indent="-342900">
              <a:buFont typeface="Wingdings" pitchFamily="2" charset="2"/>
              <a:buChar char="Ø"/>
            </a:pPr>
            <a:endParaRPr lang="sr-Latn-ME" dirty="0" smtClean="0">
              <a:solidFill>
                <a:schemeClr val="tx1"/>
              </a:solidFill>
            </a:endParaRPr>
          </a:p>
          <a:p>
            <a:pPr marL="397764" indent="-342900">
              <a:buFont typeface="Wingdings" pitchFamily="2" charset="2"/>
              <a:buChar char="Ø"/>
            </a:pPr>
            <a:endParaRPr lang="sr-Latn-ME" dirty="0">
              <a:solidFill>
                <a:schemeClr val="tx1"/>
              </a:solidFill>
            </a:endParaRPr>
          </a:p>
          <a:p>
            <a:pPr marL="397764" indent="-342900">
              <a:buFont typeface="Wingdings" pitchFamily="2" charset="2"/>
              <a:buChar char="Ø"/>
            </a:pPr>
            <a:endParaRPr lang="sr-Latn-ME" dirty="0" smtClean="0">
              <a:solidFill>
                <a:schemeClr val="tx1"/>
              </a:solidFill>
            </a:endParaRPr>
          </a:p>
          <a:p>
            <a:pPr marL="397764" indent="-342900">
              <a:buFont typeface="Wingdings" pitchFamily="2" charset="2"/>
              <a:buChar char="Ø"/>
            </a:pPr>
            <a:endParaRPr lang="sr-Latn-ME" dirty="0">
              <a:solidFill>
                <a:schemeClr val="tx1"/>
              </a:solidFill>
            </a:endParaRPr>
          </a:p>
          <a:p>
            <a:pPr marL="397764" indent="-342900">
              <a:buFont typeface="Wingdings" pitchFamily="2" charset="2"/>
              <a:buChar char="Ø"/>
            </a:pPr>
            <a:endParaRPr lang="sr-Latn-ME" dirty="0" smtClean="0">
              <a:solidFill>
                <a:schemeClr val="tx1"/>
              </a:solidFill>
            </a:endParaRPr>
          </a:p>
          <a:p>
            <a:pPr marL="397764" indent="-342900">
              <a:buFont typeface="Wingdings" pitchFamily="2" charset="2"/>
              <a:buChar char="Ø"/>
            </a:pPr>
            <a:endParaRPr lang="sr-Latn-ME" dirty="0">
              <a:solidFill>
                <a:schemeClr val="tx1"/>
              </a:solidFill>
            </a:endParaRPr>
          </a:p>
          <a:p>
            <a:pPr marL="397764" indent="-342900">
              <a:buFont typeface="Wingdings" pitchFamily="2" charset="2"/>
              <a:buChar char="Ø"/>
            </a:pPr>
            <a:endParaRPr lang="sr-Latn-ME" dirty="0" smtClean="0">
              <a:solidFill>
                <a:schemeClr val="tx1"/>
              </a:solidFill>
            </a:endParaRPr>
          </a:p>
          <a:p>
            <a:pPr marL="397764" indent="-342900">
              <a:buFont typeface="Wingdings" pitchFamily="2" charset="2"/>
              <a:buChar char="Ø"/>
            </a:pPr>
            <a:endParaRPr lang="sr-Latn-ME" dirty="0">
              <a:solidFill>
                <a:schemeClr val="tx1"/>
              </a:solidFill>
            </a:endParaRPr>
          </a:p>
          <a:p>
            <a:pPr marL="397764" indent="-342900">
              <a:buFont typeface="Wingdings" pitchFamily="2" charset="2"/>
              <a:buChar char="Ø"/>
            </a:pPr>
            <a:endParaRPr lang="sr-Latn-ME" dirty="0" smtClean="0">
              <a:solidFill>
                <a:schemeClr val="tx1"/>
              </a:solidFill>
            </a:endParaRPr>
          </a:p>
          <a:p>
            <a:pPr marL="397764" indent="-342900">
              <a:buFont typeface="Wingdings" pitchFamily="2" charset="2"/>
              <a:buChar char="Ø"/>
            </a:pPr>
            <a:endParaRPr lang="sr-Latn-ME" dirty="0">
              <a:solidFill>
                <a:schemeClr val="tx1"/>
              </a:solidFill>
            </a:endParaRPr>
          </a:p>
          <a:p>
            <a:pPr marL="397764" indent="-342900">
              <a:buFont typeface="Wingdings" pitchFamily="2" charset="2"/>
              <a:buChar char="Ø"/>
            </a:pPr>
            <a:endParaRPr lang="sr-Latn-ME" dirty="0" smtClean="0">
              <a:solidFill>
                <a:schemeClr val="tx1"/>
              </a:solidFill>
            </a:endParaRPr>
          </a:p>
          <a:p>
            <a:pPr marL="397764" indent="-342900">
              <a:buFont typeface="Wingdings" pitchFamily="2" charset="2"/>
              <a:buChar char="Ø"/>
            </a:pPr>
            <a:endParaRPr lang="sr-Latn-ME" dirty="0">
              <a:solidFill>
                <a:schemeClr val="tx1"/>
              </a:solidFill>
            </a:endParaRPr>
          </a:p>
          <a:p>
            <a:pPr marL="397764" indent="-342900">
              <a:buFont typeface="Wingdings" pitchFamily="2" charset="2"/>
              <a:buChar char="Ø"/>
            </a:pPr>
            <a:endParaRPr lang="sr-Latn-ME" dirty="0">
              <a:solidFill>
                <a:schemeClr val="tx1"/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762000"/>
            <a:ext cx="6719043" cy="5038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70809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Custom 11">
      <a:dk1>
        <a:srgbClr val="CECECE"/>
      </a:dk1>
      <a:lt1>
        <a:srgbClr val="000000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590</Words>
  <Application>Microsoft Office PowerPoint</Application>
  <PresentationFormat>On-screen Show (4:3)</PresentationFormat>
  <Paragraphs>249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Verve</vt:lpstr>
      <vt:lpstr>REGULACIJA NAPONA U NISKONAPONSKIM MREŽAMA CRNE GORE POMOĆU PV DISTRIBUIRANIH IZVORA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REGULACIJA NAPONA U NISKONAPONSKIM MREŽAMA CRNE GORE POMOĆU PV DISTRIBUIRANIH IZVORA</dc:title>
  <dc:creator>user</dc:creator>
  <cp:lastModifiedBy>user</cp:lastModifiedBy>
  <cp:revision>18</cp:revision>
  <dcterms:created xsi:type="dcterms:W3CDTF">2015-04-19T10:45:28Z</dcterms:created>
  <dcterms:modified xsi:type="dcterms:W3CDTF">2015-05-11T08:36:48Z</dcterms:modified>
</cp:coreProperties>
</file>